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80" r:id="rId2"/>
    <p:sldId id="257" r:id="rId3"/>
    <p:sldId id="283" r:id="rId4"/>
    <p:sldId id="258" r:id="rId5"/>
    <p:sldId id="259" r:id="rId6"/>
    <p:sldId id="260" r:id="rId7"/>
    <p:sldId id="261" r:id="rId8"/>
    <p:sldId id="262" r:id="rId9"/>
    <p:sldId id="276" r:id="rId10"/>
    <p:sldId id="263" r:id="rId11"/>
    <p:sldId id="285" r:id="rId12"/>
    <p:sldId id="264" r:id="rId13"/>
    <p:sldId id="284" r:id="rId14"/>
    <p:sldId id="275" r:id="rId15"/>
    <p:sldId id="278" r:id="rId16"/>
    <p:sldId id="265" r:id="rId17"/>
    <p:sldId id="266" r:id="rId18"/>
    <p:sldId id="267" r:id="rId19"/>
    <p:sldId id="268" r:id="rId20"/>
    <p:sldId id="281" r:id="rId21"/>
    <p:sldId id="282" r:id="rId22"/>
    <p:sldId id="269" r:id="rId23"/>
    <p:sldId id="270" r:id="rId24"/>
    <p:sldId id="272" r:id="rId25"/>
    <p:sldId id="273" r:id="rId26"/>
    <p:sldId id="274" r:id="rId27"/>
    <p:sldId id="286"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Rada" initials="AR" lastIdx="8" clrIdx="0">
    <p:extLst>
      <p:ext uri="{19B8F6BF-5375-455C-9EA6-DF929625EA0E}">
        <p15:presenceInfo xmlns:p15="http://schemas.microsoft.com/office/powerpoint/2012/main" userId="S-1-5-21-1214440339-484763869-725345543-49640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69018" autoAdjust="0"/>
  </p:normalViewPr>
  <p:slideViewPr>
    <p:cSldViewPr snapToGrid="0">
      <p:cViewPr varScale="1">
        <p:scale>
          <a:sx n="76" d="100"/>
          <a:sy n="76" d="100"/>
        </p:scale>
        <p:origin x="2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21FFD-5D6F-42C7-AB38-1A91C364C813}" type="datetimeFigureOut">
              <a:rPr lang="en-US" smtClean="0"/>
              <a:t>12/20/2021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E88A5-640C-4218-9126-14B2F6A412B2}" type="slidenum">
              <a:rPr lang="en-US" smtClean="0"/>
              <a:t>‹#›</a:t>
            </a:fld>
            <a:endParaRPr lang="en-US" dirty="0"/>
          </a:p>
        </p:txBody>
      </p:sp>
    </p:spTree>
    <p:extLst>
      <p:ext uri="{BB962C8B-B14F-4D97-AF65-F5344CB8AC3E}">
        <p14:creationId xmlns:p14="http://schemas.microsoft.com/office/powerpoint/2010/main" val="83025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a:t>
            </a:fld>
            <a:endParaRPr lang="en-US" dirty="0"/>
          </a:p>
        </p:txBody>
      </p:sp>
    </p:spTree>
    <p:extLst>
      <p:ext uri="{BB962C8B-B14F-4D97-AF65-F5344CB8AC3E}">
        <p14:creationId xmlns:p14="http://schemas.microsoft.com/office/powerpoint/2010/main" val="2880906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laboratory never received the survey instead</a:t>
            </a:r>
            <a:r>
              <a:rPr lang="en-US" baseline="0" dirty="0" smtClean="0"/>
              <a:t> of entering dates for the received, performed and submitted dates can click on N/A and enter comment why did not perform the testing. Either dates or comments must be entered in this section.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11</a:t>
            </a:fld>
            <a:endParaRPr lang="en-US" dirty="0"/>
          </a:p>
        </p:txBody>
      </p:sp>
    </p:spTree>
    <p:extLst>
      <p:ext uri="{BB962C8B-B14F-4D97-AF65-F5344CB8AC3E}">
        <p14:creationId xmlns:p14="http://schemas.microsoft.com/office/powerpoint/2010/main" val="2178085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unacceptable EQA Panel the following will be filled out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12</a:t>
            </a:fld>
            <a:endParaRPr lang="en-US" dirty="0"/>
          </a:p>
        </p:txBody>
      </p:sp>
    </p:spTree>
    <p:extLst>
      <p:ext uri="{BB962C8B-B14F-4D97-AF65-F5344CB8AC3E}">
        <p14:creationId xmlns:p14="http://schemas.microsoft.com/office/powerpoint/2010/main" val="1844379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for whatever</a:t>
            </a:r>
            <a:r>
              <a:rPr lang="en-US" baseline="0" dirty="0" smtClean="0"/>
              <a:t> reason the site does not enter results for a survey and does not contact pSMILE a score of 0% will be given. For these analytes only one line will appear for all results. If the survey can be run the site should attach the results to the investigation which will be explain in this training. In the Repeated Result Box enter “See Attachments” If the results cannot be run then in the Explanation box enter the reason why they were not.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13</a:t>
            </a:fld>
            <a:endParaRPr lang="en-US" dirty="0"/>
          </a:p>
        </p:txBody>
      </p:sp>
    </p:spTree>
    <p:extLst>
      <p:ext uri="{BB962C8B-B14F-4D97-AF65-F5344CB8AC3E}">
        <p14:creationId xmlns:p14="http://schemas.microsoft.com/office/powerpoint/2010/main" val="107163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If the survey has several analytes that require an investigation the laboratory needs to decide if need only one investigation or multiple.</a:t>
            </a:r>
            <a:r>
              <a:rPr lang="en-US" baseline="0" dirty="0" smtClean="0"/>
              <a:t> If investigation shows same cause can use one but if different causes then they should be split. </a:t>
            </a:r>
            <a:r>
              <a:rPr lang="en-US" dirty="0" smtClean="0"/>
              <a:t>If you need to split</a:t>
            </a:r>
            <a:r>
              <a:rPr lang="en-US" baseline="0" dirty="0" smtClean="0"/>
              <a:t> click on the Enable Split IR, Then click in box of analyte to split , then click on “go split”</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14</a:t>
            </a:fld>
            <a:endParaRPr lang="en-US" dirty="0"/>
          </a:p>
        </p:txBody>
      </p:sp>
    </p:spTree>
    <p:extLst>
      <p:ext uri="{BB962C8B-B14F-4D97-AF65-F5344CB8AC3E}">
        <p14:creationId xmlns:p14="http://schemas.microsoft.com/office/powerpoint/2010/main" val="3789692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This will create two separate ones in this case. Just make sure you want them separate. Can’t put back together</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15</a:t>
            </a:fld>
            <a:endParaRPr lang="en-US" dirty="0"/>
          </a:p>
        </p:txBody>
      </p:sp>
    </p:spTree>
    <p:extLst>
      <p:ext uri="{BB962C8B-B14F-4D97-AF65-F5344CB8AC3E}">
        <p14:creationId xmlns:p14="http://schemas.microsoft.com/office/powerpoint/2010/main" val="27416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three</a:t>
            </a:r>
            <a:r>
              <a:rPr lang="en-US" baseline="0" dirty="0" smtClean="0"/>
              <a:t> section – Pre-Analytical, Analytical and Post Analytical need to check the appropriate box and add any comments to help explain choice such as Survey arrived warm temperature was 37 C upon receipt.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16</a:t>
            </a:fld>
            <a:endParaRPr lang="en-US" dirty="0"/>
          </a:p>
        </p:txBody>
      </p:sp>
    </p:spTree>
    <p:extLst>
      <p:ext uri="{BB962C8B-B14F-4D97-AF65-F5344CB8AC3E}">
        <p14:creationId xmlns:p14="http://schemas.microsoft.com/office/powerpoint/2010/main" val="153341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the Investigative</a:t>
            </a:r>
            <a:r>
              <a:rPr lang="en-US" baseline="0" dirty="0" smtClean="0"/>
              <a:t> Actions and Root Cause, Personnel training/competency reviewed, and Type of error if check “Other” must explain what it was</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17</a:t>
            </a:fld>
            <a:endParaRPr lang="en-US" dirty="0"/>
          </a:p>
        </p:txBody>
      </p:sp>
    </p:spTree>
    <p:extLst>
      <p:ext uri="{BB962C8B-B14F-4D97-AF65-F5344CB8AC3E}">
        <p14:creationId xmlns:p14="http://schemas.microsoft.com/office/powerpoint/2010/main" val="397709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fill in the Study Impact and Future Preventative</a:t>
            </a:r>
            <a:r>
              <a:rPr lang="en-US" baseline="0" dirty="0" smtClean="0"/>
              <a:t> Measures/Action. .  If the investigation is saved these comments can be edited but once the IR is submitted they become permanent. If the IR goes back to the lab additional comments can be added.</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18</a:t>
            </a:fld>
            <a:endParaRPr lang="en-US" dirty="0"/>
          </a:p>
        </p:txBody>
      </p:sp>
    </p:spTree>
    <p:extLst>
      <p:ext uri="{BB962C8B-B14F-4D97-AF65-F5344CB8AC3E}">
        <p14:creationId xmlns:p14="http://schemas.microsoft.com/office/powerpoint/2010/main" val="1620548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section to fill in is the Final Signoff</a:t>
            </a:r>
            <a:r>
              <a:rPr lang="en-US" baseline="0" dirty="0" smtClean="0"/>
              <a:t> and Submission section. If you have any other comments to add put in the comment box. You don’t need to enter anything here if don’t want. At any point in completing the IR form you can save your work using the “Save Progress” button. Everything already filled out will be saved..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19</a:t>
            </a:fld>
            <a:endParaRPr lang="en-US" dirty="0"/>
          </a:p>
        </p:txBody>
      </p:sp>
    </p:spTree>
    <p:extLst>
      <p:ext uri="{BB962C8B-B14F-4D97-AF65-F5344CB8AC3E}">
        <p14:creationId xmlns:p14="http://schemas.microsoft.com/office/powerpoint/2010/main" val="202343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have any documents for your investigations such as repeated results sheets, QC charts, service reports these can be submitted to be reviewed by SMILE and the Networks by using the ‘Choose Files’ button. This will open a tab to navigate to the documents. Once document is chosen click open and it will appear in this section. Click on “Upload” to attach. The document will appear and you can click on it to open to confirm correct document. If not can remove using the “Remove” button.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20</a:t>
            </a:fld>
            <a:endParaRPr lang="en-US" dirty="0"/>
          </a:p>
        </p:txBody>
      </p:sp>
    </p:spTree>
    <p:extLst>
      <p:ext uri="{BB962C8B-B14F-4D97-AF65-F5344CB8AC3E}">
        <p14:creationId xmlns:p14="http://schemas.microsoft.com/office/powerpoint/2010/main" val="200710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SMILE will be moving the following investigations forms</a:t>
            </a:r>
            <a:r>
              <a:rPr lang="en-US" baseline="0" dirty="0" smtClean="0"/>
              <a:t> to the web- Quantitative, Qualitative and Microbiology. </a:t>
            </a:r>
            <a:r>
              <a:rPr lang="en-US" baseline="0" dirty="0" err="1" smtClean="0"/>
              <a:t>SmartSpot</a:t>
            </a:r>
            <a:r>
              <a:rPr lang="en-US" baseline="0" dirty="0" smtClean="0"/>
              <a:t> investigation will continue to be sent to </a:t>
            </a:r>
            <a:r>
              <a:rPr lang="en-US" baseline="0" dirty="0" err="1" smtClean="0"/>
              <a:t>SmartSpot</a:t>
            </a:r>
            <a:r>
              <a:rPr lang="en-US" baseline="0" dirty="0" smtClean="0"/>
              <a:t>. The other investigation not changing to the web is the MTS Vaginal Wet Prep. This will continue on the paper form.</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3</a:t>
            </a:fld>
            <a:endParaRPr lang="en-US" dirty="0"/>
          </a:p>
        </p:txBody>
      </p:sp>
    </p:spTree>
    <p:extLst>
      <p:ext uri="{BB962C8B-B14F-4D97-AF65-F5344CB8AC3E}">
        <p14:creationId xmlns:p14="http://schemas.microsoft.com/office/powerpoint/2010/main" val="1927241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Once all fields have been completed the  investigation can be submitted by using the Sign &amp; Submit button. If there are any missing fields will get a pop-up telling you to complete required fields that will show up in red saying This Field is required.</a:t>
            </a:r>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21</a:t>
            </a:fld>
            <a:endParaRPr lang="en-US" dirty="0"/>
          </a:p>
        </p:txBody>
      </p:sp>
    </p:spTree>
    <p:extLst>
      <p:ext uri="{BB962C8B-B14F-4D97-AF65-F5344CB8AC3E}">
        <p14:creationId xmlns:p14="http://schemas.microsoft.com/office/powerpoint/2010/main" val="758071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laboratory updates the investigation and submits an email will be sent telling SMILE</a:t>
            </a:r>
            <a:r>
              <a:rPr lang="en-US" baseline="0" dirty="0" smtClean="0"/>
              <a:t> to review</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23</a:t>
            </a:fld>
            <a:endParaRPr lang="en-US" dirty="0"/>
          </a:p>
        </p:txBody>
      </p:sp>
    </p:spTree>
    <p:extLst>
      <p:ext uri="{BB962C8B-B14F-4D97-AF65-F5344CB8AC3E}">
        <p14:creationId xmlns:p14="http://schemas.microsoft.com/office/powerpoint/2010/main" val="3289905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email will be sent again</a:t>
            </a:r>
            <a:r>
              <a:rPr lang="en-US" baseline="0" dirty="0" smtClean="0"/>
              <a:t> to the main contact and person that completed IR. Once lab submitted will return to SMILE to review and eventually to the Network PNL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25</a:t>
            </a:fld>
            <a:endParaRPr lang="en-US" dirty="0"/>
          </a:p>
        </p:txBody>
      </p:sp>
    </p:spTree>
    <p:extLst>
      <p:ext uri="{BB962C8B-B14F-4D97-AF65-F5344CB8AC3E}">
        <p14:creationId xmlns:p14="http://schemas.microsoft.com/office/powerpoint/2010/main" val="1468799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accepted by both SMILE and PNL</a:t>
            </a:r>
            <a:r>
              <a:rPr lang="en-US" baseline="0" dirty="0" smtClean="0"/>
              <a:t> </a:t>
            </a:r>
            <a:r>
              <a:rPr lang="en-US" baseline="0" dirty="0" smtClean="0"/>
              <a:t>SMILE an email is sent to the DAIDS POC to acknowledge the investigation. </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26</a:t>
            </a:fld>
            <a:endParaRPr lang="en-US" dirty="0"/>
          </a:p>
        </p:txBody>
      </p:sp>
    </p:spTree>
    <p:extLst>
      <p:ext uri="{BB962C8B-B14F-4D97-AF65-F5344CB8AC3E}">
        <p14:creationId xmlns:p14="http://schemas.microsoft.com/office/powerpoint/2010/main" val="1482442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Once DAIDS POC has acknowledged the investigation an email is sent to the lab and pSMILE coordinators will print out the completed IR, attach any documents that were submitted by the laboratory. If multiple IR for one survey all will be combined into one PDF. This will then be sent out to the mail group for that laboratory. </a:t>
            </a: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27</a:t>
            </a:fld>
            <a:endParaRPr lang="en-US" dirty="0"/>
          </a:p>
        </p:txBody>
      </p:sp>
    </p:spTree>
    <p:extLst>
      <p:ext uri="{BB962C8B-B14F-4D97-AF65-F5344CB8AC3E}">
        <p14:creationId xmlns:p14="http://schemas.microsoft.com/office/powerpoint/2010/main" val="219881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DCFFE4C-2CEE-44AD-A6EF-2575E686CFF7}" type="slidenum">
              <a:rPr lang="en-US" altLang="en-US" smtClean="0"/>
              <a:pPr fontAlgn="base">
                <a:spcBef>
                  <a:spcPct val="0"/>
                </a:spcBef>
                <a:spcAft>
                  <a:spcPct val="0"/>
                </a:spcAft>
              </a:pPr>
              <a:t>28</a:t>
            </a:fld>
            <a:endParaRPr lang="en-US" altLang="en-US" dirty="0" smtClean="0"/>
          </a:p>
        </p:txBody>
      </p:sp>
    </p:spTree>
    <p:extLst>
      <p:ext uri="{BB962C8B-B14F-4D97-AF65-F5344CB8AC3E}">
        <p14:creationId xmlns:p14="http://schemas.microsoft.com/office/powerpoint/2010/main" val="190574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When a new investigation is required will</a:t>
            </a:r>
            <a:r>
              <a:rPr lang="en-US" baseline="0" dirty="0" smtClean="0"/>
              <a:t> show on your regular monthly email for </a:t>
            </a:r>
            <a:r>
              <a:rPr lang="en-US" dirty="0" smtClean="0"/>
              <a:t>EQA/Action plan </a:t>
            </a:r>
            <a:r>
              <a:rPr lang="en-US" b="1" strike="noStrike" baseline="0" dirty="0" smtClean="0"/>
              <a:t>Follow your own SOP for completing EQA Investigations</a:t>
            </a:r>
            <a:r>
              <a:rPr lang="en-US" baseline="0" dirty="0" smtClean="0"/>
              <a:t> The slide shows an example of the email that is sent. A comment has been added seen here is red to direct you to the website for the investigations.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4</a:t>
            </a:fld>
            <a:endParaRPr lang="en-US" dirty="0"/>
          </a:p>
        </p:txBody>
      </p:sp>
    </p:spTree>
    <p:extLst>
      <p:ext uri="{BB962C8B-B14F-4D97-AF65-F5344CB8AC3E}">
        <p14:creationId xmlns:p14="http://schemas.microsoft.com/office/powerpoint/2010/main" val="3212178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Anybody filling out investigations online will need to access to our psmile.org site. They should click on “Request Access”</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5</a:t>
            </a:fld>
            <a:endParaRPr lang="en-US" dirty="0"/>
          </a:p>
        </p:txBody>
      </p:sp>
    </p:spTree>
    <p:extLst>
      <p:ext uri="{BB962C8B-B14F-4D97-AF65-F5344CB8AC3E}">
        <p14:creationId xmlns:p14="http://schemas.microsoft.com/office/powerpoint/2010/main" val="289140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Make sure in the request you specify which site you are requesting and so you can access the new IR website</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6</a:t>
            </a:fld>
            <a:endParaRPr lang="en-US" dirty="0"/>
          </a:p>
        </p:txBody>
      </p:sp>
    </p:spTree>
    <p:extLst>
      <p:ext uri="{BB962C8B-B14F-4D97-AF65-F5344CB8AC3E}">
        <p14:creationId xmlns:p14="http://schemas.microsoft.com/office/powerpoint/2010/main" val="16257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Quick Links</a:t>
            </a:r>
            <a:r>
              <a:rPr lang="en-US" baseline="0" dirty="0" smtClean="0"/>
              <a:t> click on IR for LABS. This will take you to the IR list</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7</a:t>
            </a:fld>
            <a:endParaRPr lang="en-US" dirty="0"/>
          </a:p>
        </p:txBody>
      </p:sp>
    </p:spTree>
    <p:extLst>
      <p:ext uri="{BB962C8B-B14F-4D97-AF65-F5344CB8AC3E}">
        <p14:creationId xmlns:p14="http://schemas.microsoft.com/office/powerpoint/2010/main" val="315872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Your list will contain all of your site’s pending investigations. You will be able to tell which ones need to be processed by the lab because under the “Who has it? Column  Will say LAB . Click on View IR</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8</a:t>
            </a:fld>
            <a:endParaRPr lang="en-US" dirty="0"/>
          </a:p>
        </p:txBody>
      </p:sp>
    </p:spTree>
    <p:extLst>
      <p:ext uri="{BB962C8B-B14F-4D97-AF65-F5344CB8AC3E}">
        <p14:creationId xmlns:p14="http://schemas.microsoft.com/office/powerpoint/2010/main" val="73237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work on it off line use the print button in the upper right corner to save a copy or print it. Also at</a:t>
            </a:r>
            <a:r>
              <a:rPr lang="en-US" baseline="0" dirty="0" smtClean="0"/>
              <a:t> the upper right can access the SMILE guideline for this IR to help you fill out the form</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9</a:t>
            </a:fld>
            <a:endParaRPr lang="en-US" dirty="0"/>
          </a:p>
        </p:txBody>
      </p:sp>
    </p:spTree>
    <p:extLst>
      <p:ext uri="{BB962C8B-B14F-4D97-AF65-F5344CB8AC3E}">
        <p14:creationId xmlns:p14="http://schemas.microsoft.com/office/powerpoint/2010/main" val="285819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correct type of investigation form will be populated. The Analyzer Name/Model should be confirmed and the rest need to be filled in</a:t>
            </a:r>
            <a:endParaRPr lang="en-US" dirty="0"/>
          </a:p>
        </p:txBody>
      </p:sp>
      <p:sp>
        <p:nvSpPr>
          <p:cNvPr id="4" name="Slide Number Placeholder 3"/>
          <p:cNvSpPr>
            <a:spLocks noGrp="1"/>
          </p:cNvSpPr>
          <p:nvPr>
            <p:ph type="sldNum" sz="quarter" idx="10"/>
          </p:nvPr>
        </p:nvSpPr>
        <p:spPr/>
        <p:txBody>
          <a:bodyPr/>
          <a:lstStyle/>
          <a:p>
            <a:fld id="{084E88A5-640C-4218-9126-14B2F6A412B2}" type="slidenum">
              <a:rPr lang="en-US" smtClean="0"/>
              <a:t>10</a:t>
            </a:fld>
            <a:endParaRPr lang="en-US" dirty="0"/>
          </a:p>
        </p:txBody>
      </p:sp>
    </p:spTree>
    <p:extLst>
      <p:ext uri="{BB962C8B-B14F-4D97-AF65-F5344CB8AC3E}">
        <p14:creationId xmlns:p14="http://schemas.microsoft.com/office/powerpoint/2010/main" val="1539980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5F5ED6-F094-41A7-9936-78DC0BF9D104}"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80811"/>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2639309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D9AA5E0-371B-41F2-82FC-487A2CE2693A}"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35537"/>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62306"/>
            <a:ext cx="12192000" cy="595694"/>
            <a:chOff x="0" y="6262306"/>
            <a:chExt cx="12192000" cy="595694"/>
          </a:xfrm>
        </p:grpSpPr>
        <p:sp>
          <p:nvSpPr>
            <p:cNvPr id="8" name="Rectangle 7"/>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152321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9A5F6A7-04CA-4B3D-9897-24E487936ABD}"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94400"/>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62306"/>
            <a:ext cx="12192000" cy="595694"/>
            <a:chOff x="0" y="6262306"/>
            <a:chExt cx="12192000" cy="595694"/>
          </a:xfrm>
        </p:grpSpPr>
        <p:sp>
          <p:nvSpPr>
            <p:cNvPr id="8" name="Rectangle 7"/>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4508755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rgbClr val="000000"/>
            </a:gs>
            <a:gs pos="100000">
              <a:srgbClr val="0D4062"/>
            </a:gs>
          </a:gsLst>
          <a:lin ang="0" scaled="0"/>
        </a:gra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5DEC2E-A61B-2345-B7DD-0E02834E3C7A}" type="slidenum">
              <a:rPr lang="en-US" smtClean="0"/>
              <a:t>‹#›</a:t>
            </a:fld>
            <a:endParaRPr lang="en-US" dirty="0"/>
          </a:p>
        </p:txBody>
      </p:sp>
      <p:sp>
        <p:nvSpPr>
          <p:cNvPr id="12" name="Subtitle 2"/>
          <p:cNvSpPr>
            <a:spLocks noGrp="1"/>
          </p:cNvSpPr>
          <p:nvPr>
            <p:ph type="subTitle" idx="1" hasCustomPrompt="1"/>
          </p:nvPr>
        </p:nvSpPr>
        <p:spPr>
          <a:xfrm>
            <a:off x="1650125" y="4134016"/>
            <a:ext cx="9144000" cy="579874"/>
          </a:xfrm>
        </p:spPr>
        <p:txBody>
          <a:bodyPr/>
          <a:lstStyle>
            <a:lvl1pPr marL="0" indent="0" algn="ctr">
              <a:buNone/>
              <a:defRPr sz="24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PRESENTATION TITLE LOREM IPSUM DOLORES</a:t>
            </a:r>
            <a:endParaRPr lang="en-US" dirty="0"/>
          </a:p>
        </p:txBody>
      </p:sp>
    </p:spTree>
    <p:extLst>
      <p:ext uri="{BB962C8B-B14F-4D97-AF65-F5344CB8AC3E}">
        <p14:creationId xmlns:p14="http://schemas.microsoft.com/office/powerpoint/2010/main" val="20313243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D8E0AD4-D978-4994-9217-DD7A74ABAAFD}"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8800" y="5958903"/>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12695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2879785-51E3-47B7-BFEC-FEE60AA2F4A2}" type="datetime1">
              <a:rPr lang="en-US" smtClean="0"/>
              <a:t>12/20/2021</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442450" y="6019198"/>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327330"/>
            <a:ext cx="12192000" cy="575120"/>
            <a:chOff x="0" y="6262306"/>
            <a:chExt cx="12192000" cy="575120"/>
          </a:xfrm>
        </p:grpSpPr>
        <p:sp>
          <p:nvSpPr>
            <p:cNvPr id="8" name="Rectangle 7"/>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854180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210B90-80BC-4D70-9CB5-83B6FBACA596}"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48800" y="5946775"/>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62306"/>
            <a:ext cx="12192000" cy="595694"/>
            <a:chOff x="0" y="6262306"/>
            <a:chExt cx="12192000" cy="595694"/>
          </a:xfrm>
        </p:grpSpPr>
        <p:sp>
          <p:nvSpPr>
            <p:cNvPr id="9" name="Rectangle 8"/>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17543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E739283-7B48-40AA-9ACB-8757A6DA6D61}" type="datetime1">
              <a:rPr lang="en-US" smtClean="0"/>
              <a:t>12/20/2021</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9448800" y="5949283"/>
            <a:ext cx="2743200" cy="365125"/>
          </a:xfrm>
        </p:spPr>
        <p:txBody>
          <a:bodyPr/>
          <a:lstStyle/>
          <a:p>
            <a:fld id="{6B5D5967-48AC-4FF1-825B-C4E764D9ED97}" type="slidenum">
              <a:rPr lang="en-US" smtClean="0"/>
              <a:t>‹#›</a:t>
            </a:fld>
            <a:endParaRPr lang="en-US" dirty="0"/>
          </a:p>
        </p:txBody>
      </p:sp>
      <p:grpSp>
        <p:nvGrpSpPr>
          <p:cNvPr id="10" name="Group 9"/>
          <p:cNvGrpSpPr/>
          <p:nvPr/>
        </p:nvGrpSpPr>
        <p:grpSpPr>
          <a:xfrm>
            <a:off x="0" y="6282880"/>
            <a:ext cx="12192000" cy="575120"/>
            <a:chOff x="0" y="6262306"/>
            <a:chExt cx="12192000" cy="575120"/>
          </a:xfrm>
        </p:grpSpPr>
        <p:sp>
          <p:nvSpPr>
            <p:cNvPr id="11" name="Rectangle 10"/>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911996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E606932-C362-4C0E-B9F6-CBA32938AC68}" type="datetime1">
              <a:rPr lang="en-US" smtClean="0"/>
              <a:t>12/20/2021</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9474200" y="5938329"/>
            <a:ext cx="2743200" cy="365125"/>
          </a:xfrm>
        </p:spPr>
        <p:txBody>
          <a:bodyPr/>
          <a:lstStyle/>
          <a:p>
            <a:fld id="{6B5D5967-48AC-4FF1-825B-C4E764D9ED97}" type="slidenum">
              <a:rPr lang="en-US" smtClean="0"/>
              <a:t>‹#›</a:t>
            </a:fld>
            <a:endParaRPr lang="en-US" dirty="0"/>
          </a:p>
        </p:txBody>
      </p:sp>
      <p:grpSp>
        <p:nvGrpSpPr>
          <p:cNvPr id="6" name="Group 5"/>
          <p:cNvGrpSpPr/>
          <p:nvPr/>
        </p:nvGrpSpPr>
        <p:grpSpPr>
          <a:xfrm>
            <a:off x="0" y="6262306"/>
            <a:ext cx="12192000" cy="595694"/>
            <a:chOff x="0" y="6262306"/>
            <a:chExt cx="12192000" cy="595694"/>
          </a:xfrm>
        </p:grpSpPr>
        <p:sp>
          <p:nvSpPr>
            <p:cNvPr id="7" name="Rectangle 6"/>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252922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4C6C739-8F45-435F-BA3E-B71AA96CE8F3}" type="datetime1">
              <a:rPr lang="en-US" smtClean="0"/>
              <a:t>12/20/2021</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9448800" y="5980811"/>
            <a:ext cx="2743200" cy="365125"/>
          </a:xfrm>
        </p:spPr>
        <p:txBody>
          <a:bodyPr/>
          <a:lstStyle/>
          <a:p>
            <a:fld id="{6B5D5967-48AC-4FF1-825B-C4E764D9ED97}" type="slidenum">
              <a:rPr lang="en-US" smtClean="0"/>
              <a:t>‹#›</a:t>
            </a:fld>
            <a:endParaRPr lang="en-US" dirty="0"/>
          </a:p>
        </p:txBody>
      </p:sp>
      <p:grpSp>
        <p:nvGrpSpPr>
          <p:cNvPr id="7" name="Group 6"/>
          <p:cNvGrpSpPr/>
          <p:nvPr/>
        </p:nvGrpSpPr>
        <p:grpSpPr>
          <a:xfrm>
            <a:off x="0" y="6282880"/>
            <a:ext cx="12192000" cy="575120"/>
            <a:chOff x="0" y="6262306"/>
            <a:chExt cx="12192000" cy="575120"/>
          </a:xfrm>
        </p:grpSpPr>
        <p:sp>
          <p:nvSpPr>
            <p:cNvPr id="5" name="Rectangle 4"/>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532867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99F5922-8070-4195-9774-AAC301B64891}"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399264" y="5920930"/>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82880"/>
            <a:ext cx="12192000" cy="575120"/>
            <a:chOff x="0" y="6262306"/>
            <a:chExt cx="12192000" cy="575120"/>
          </a:xfrm>
        </p:grpSpPr>
        <p:sp>
          <p:nvSpPr>
            <p:cNvPr id="9" name="Rectangle 8"/>
            <p:cNvSpPr/>
            <p:nvPr/>
          </p:nvSpPr>
          <p:spPr>
            <a:xfrm>
              <a:off x="0" y="6325362"/>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61287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B3656E8-67E3-4C14-8B80-B8E48F35DBF8}" type="datetime1">
              <a:rPr lang="en-US" smtClean="0"/>
              <a:t>12/20/2021</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448800" y="5938329"/>
            <a:ext cx="2743200" cy="365125"/>
          </a:xfrm>
        </p:spPr>
        <p:txBody>
          <a:bodyPr/>
          <a:lstStyle/>
          <a:p>
            <a:fld id="{6B5D5967-48AC-4FF1-825B-C4E764D9ED97}" type="slidenum">
              <a:rPr lang="en-US" smtClean="0"/>
              <a:t>‹#›</a:t>
            </a:fld>
            <a:endParaRPr lang="en-US" dirty="0"/>
          </a:p>
        </p:txBody>
      </p:sp>
      <p:grpSp>
        <p:nvGrpSpPr>
          <p:cNvPr id="8" name="Group 7"/>
          <p:cNvGrpSpPr/>
          <p:nvPr/>
        </p:nvGrpSpPr>
        <p:grpSpPr>
          <a:xfrm>
            <a:off x="0" y="6262306"/>
            <a:ext cx="12192000" cy="595694"/>
            <a:chOff x="0" y="6262306"/>
            <a:chExt cx="12192000" cy="595694"/>
          </a:xfrm>
        </p:grpSpPr>
        <p:sp>
          <p:nvSpPr>
            <p:cNvPr id="9" name="Rectangle 8"/>
            <p:cNvSpPr/>
            <p:nvPr/>
          </p:nvSpPr>
          <p:spPr>
            <a:xfrm>
              <a:off x="0" y="6345936"/>
              <a:ext cx="12192000" cy="512064"/>
            </a:xfrm>
            <a:prstGeom prst="rect">
              <a:avLst/>
            </a:prstGeom>
            <a:gradFill>
              <a:gsLst>
                <a:gs pos="0">
                  <a:srgbClr val="04A99C"/>
                </a:gs>
                <a:gs pos="100000">
                  <a:srgbClr val="0D406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2064" y="6262306"/>
              <a:ext cx="544836" cy="553212"/>
            </a:xfrm>
            <a:prstGeom prst="rect">
              <a:avLst/>
            </a:prstGeom>
          </p:spPr>
        </p:pic>
      </p:grpSp>
    </p:spTree>
    <p:extLst>
      <p:ext uri="{BB962C8B-B14F-4D97-AF65-F5344CB8AC3E}">
        <p14:creationId xmlns:p14="http://schemas.microsoft.com/office/powerpoint/2010/main" val="3835349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D5967-48AC-4FF1-825B-C4E764D9ED97}" type="slidenum">
              <a:rPr lang="en-US" smtClean="0"/>
              <a:t>‹#›</a:t>
            </a:fld>
            <a:endParaRPr lang="en-US" dirty="0"/>
          </a:p>
        </p:txBody>
      </p:sp>
    </p:spTree>
    <p:extLst>
      <p:ext uri="{BB962C8B-B14F-4D97-AF65-F5344CB8AC3E}">
        <p14:creationId xmlns:p14="http://schemas.microsoft.com/office/powerpoint/2010/main" val="638120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4.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image" Target="../media/image18.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4.m4a"/><Relationship Id="rId7" Type="http://schemas.openxmlformats.org/officeDocument/2006/relationships/image" Target="../media/image20.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notesSlide" Target="../notesSlides/notesSlide14.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6.m4a"/><Relationship Id="rId7" Type="http://schemas.openxmlformats.org/officeDocument/2006/relationships/image" Target="../media/image24.png"/><Relationship Id="rId2" Type="http://schemas.microsoft.com/office/2007/relationships/media" Target="../media/media16.m4a"/><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notesSlide" Target="../notesSlides/notesSlide15.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4.png"/><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26.png"/><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20.m4a"/><Relationship Id="rId7" Type="http://schemas.openxmlformats.org/officeDocument/2006/relationships/image" Target="../media/image30.png"/><Relationship Id="rId2" Type="http://schemas.microsoft.com/office/2007/relationships/media" Target="../media/media20.m4a"/><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notesSlide" Target="../notesSlides/notesSlide19.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1.m4a"/><Relationship Id="rId7" Type="http://schemas.openxmlformats.org/officeDocument/2006/relationships/image" Target="../media/image33.png"/><Relationship Id="rId2" Type="http://schemas.microsoft.com/office/2007/relationships/media" Target="../media/media21.m4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notesSlide" Target="../notesSlides/notesSlide20.xml"/><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8.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nam02.safelinks.protection.outlook.com/?url=https%3A%2F%2Fpsmile.org%2F&amp;data=02%7C01%7Cmhanes2%40jhmi.edu%7C88c4486cdf4b4eca98ed08d840464c7b%7C9fa4f438b1e6473b803f86f8aedf0dec%7C0%7C0%7C637330019144396760&amp;sdata=lz%2FhVJn%2F56xragWBp7dnE%2Fw5zb%2FHxdlbVt1Z%2F%2FuMNAo%3D&amp;reserved=0" TargetMode="Externa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7.m4a"/><Relationship Id="rId7" Type="http://schemas.openxmlformats.org/officeDocument/2006/relationships/image" Target="../media/image11.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555531" y="3802310"/>
            <a:ext cx="9144000" cy="689601"/>
          </a:xfrm>
        </p:spPr>
        <p:txBody>
          <a:bodyPr/>
          <a:lstStyle/>
          <a:p>
            <a:pPr marL="0" lvl="0" indent="0" algn="ctr">
              <a:lnSpc>
                <a:spcPct val="100000"/>
              </a:lnSpc>
              <a:spcBef>
                <a:spcPts val="0"/>
              </a:spcBef>
              <a:buNone/>
              <a:defRPr/>
            </a:pPr>
            <a:r>
              <a:rPr lang="en-US" dirty="0" smtClean="0">
                <a:solidFill>
                  <a:schemeClr val="bg1"/>
                </a:solidFill>
                <a:effectLst>
                  <a:outerShdw blurRad="38100" dist="38100" dir="2700000" algn="tl">
                    <a:srgbClr val="000000">
                      <a:alpha val="43137"/>
                    </a:srgbClr>
                  </a:outerShdw>
                </a:effectLst>
              </a:rPr>
              <a:t>pSMILE </a:t>
            </a:r>
            <a:r>
              <a:rPr lang="en-US" dirty="0">
                <a:solidFill>
                  <a:schemeClr val="bg1"/>
                </a:solidFill>
                <a:effectLst>
                  <a:outerShdw blurRad="38100" dist="38100" dir="2700000" algn="tl">
                    <a:srgbClr val="000000">
                      <a:alpha val="43137"/>
                    </a:srgbClr>
                  </a:outerShdw>
                </a:effectLst>
              </a:rPr>
              <a:t>Laboratory Instructions for the Web-Based Investigation Form</a:t>
            </a:r>
            <a:endParaRPr lang="en-US" b="1" dirty="0">
              <a:solidFill>
                <a:schemeClr val="bg1"/>
              </a:solidFill>
            </a:endParaRPr>
          </a:p>
        </p:txBody>
      </p:sp>
      <p:sp>
        <p:nvSpPr>
          <p:cNvPr id="5" name="Subtitle 2"/>
          <p:cNvSpPr txBox="1">
            <a:spLocks/>
          </p:cNvSpPr>
          <p:nvPr/>
        </p:nvSpPr>
        <p:spPr>
          <a:xfrm>
            <a:off x="1802525" y="4995861"/>
            <a:ext cx="9144000" cy="57987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a:buNone/>
              <a:defRPr sz="2400" b="1"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1800" dirty="0"/>
              <a:t>By Heidi Hanes</a:t>
            </a:r>
          </a:p>
          <a:p>
            <a:r>
              <a:rPr lang="en-US" sz="1800" dirty="0"/>
              <a:t>Senior </a:t>
            </a:r>
            <a:r>
              <a:rPr lang="en-US" sz="1800" dirty="0" smtClean="0"/>
              <a:t>pSMILE </a:t>
            </a:r>
            <a:r>
              <a:rPr lang="en-US" sz="1800" dirty="0"/>
              <a:t>Coordinator</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6275" y="1178828"/>
            <a:ext cx="8160870" cy="224951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0607" y="5761987"/>
            <a:ext cx="1892275" cy="609395"/>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2084053"/>
      </p:ext>
    </p:extLst>
  </p:cSld>
  <p:clrMapOvr>
    <a:masterClrMapping/>
  </p:clrMapOvr>
  <mc:AlternateContent xmlns:mc="http://schemas.openxmlformats.org/markup-compatibility/2006" xmlns:p14="http://schemas.microsoft.com/office/powerpoint/2010/main">
    <mc:Choice Requires="p14">
      <p:transition spd="slow" p14:dur="2000" advTm="18295"/>
    </mc:Choice>
    <mc:Fallback xmlns="">
      <p:transition spd="slow" advTm="18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10</a:t>
            </a:fld>
            <a:endParaRPr lang="en-US" dirty="0"/>
          </a:p>
        </p:txBody>
      </p:sp>
      <p:pic>
        <p:nvPicPr>
          <p:cNvPr id="13" name="Picture 12"/>
          <p:cNvPicPr>
            <a:picLocks noChangeAspect="1"/>
          </p:cNvPicPr>
          <p:nvPr/>
        </p:nvPicPr>
        <p:blipFill>
          <a:blip r:embed="rId6"/>
          <a:stretch>
            <a:fillRect/>
          </a:stretch>
        </p:blipFill>
        <p:spPr>
          <a:xfrm>
            <a:off x="370964" y="1529048"/>
            <a:ext cx="11612880" cy="3731955"/>
          </a:xfrm>
          <a:prstGeom prst="rect">
            <a:avLst/>
          </a:prstGeom>
        </p:spPr>
      </p:pic>
      <p:sp>
        <p:nvSpPr>
          <p:cNvPr id="11" name="Oval 10"/>
          <p:cNvSpPr/>
          <p:nvPr/>
        </p:nvSpPr>
        <p:spPr>
          <a:xfrm>
            <a:off x="0" y="1878928"/>
            <a:ext cx="3411099" cy="518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93169" y="220007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7316305" y="1762419"/>
            <a:ext cx="3983420" cy="751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7138883" y="2319645"/>
            <a:ext cx="4012301" cy="7089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8983718" y="2846896"/>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612118" y="437369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51218" y="2882824"/>
            <a:ext cx="334360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1446445" y="3522769"/>
            <a:ext cx="3030099" cy="772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67902" y="4550752"/>
            <a:ext cx="183668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59937367"/>
      </p:ext>
    </p:extLst>
  </p:cSld>
  <p:clrMapOvr>
    <a:masterClrMapping/>
  </p:clrMapOvr>
  <mc:AlternateContent xmlns:mc="http://schemas.openxmlformats.org/markup-compatibility/2006" xmlns:p14="http://schemas.microsoft.com/office/powerpoint/2010/main">
    <mc:Choice Requires="p14">
      <p:transition spd="slow" p14:dur="2000" advTm="54840"/>
    </mc:Choice>
    <mc:Fallback xmlns="">
      <p:transition spd="slow" advTm="54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15"/>
                </p:tgtEl>
              </p:cMediaNode>
            </p:audio>
          </p:childTnLst>
        </p:cTn>
      </p:par>
    </p:tnLst>
    <p:bldLst>
      <p:bldP spid="11" grpId="0" animBg="1"/>
      <p:bldP spid="11" grpId="1" animBg="1"/>
      <p:bldP spid="4" grpId="0" animBg="1"/>
      <p:bldP spid="4" grpId="1" animBg="1"/>
      <p:bldP spid="7" grpId="0" animBg="1"/>
      <p:bldP spid="7" grpId="1" animBg="1"/>
      <p:bldP spid="6" grpId="0" animBg="1"/>
      <p:bldP spid="6" grpId="1" animBg="1"/>
      <p:bldP spid="12" grpId="0" animBg="1"/>
      <p:bldP spid="12" grpId="1" animBg="1"/>
      <p:bldP spid="10" grpId="0" animBg="1"/>
      <p:bldP spid="9" grpId="0" animBg="1"/>
      <p:bldP spid="9" grpId="1" animBg="1"/>
      <p:bldP spid="5" grpId="0" animBg="1"/>
      <p:bldP spid="5" grpId="1" animBg="1"/>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11</a:t>
            </a:fld>
            <a:endParaRPr lang="en-US" dirty="0"/>
          </a:p>
        </p:txBody>
      </p:sp>
      <p:pic>
        <p:nvPicPr>
          <p:cNvPr id="3" name="Picture 2"/>
          <p:cNvPicPr>
            <a:picLocks noChangeAspect="1"/>
          </p:cNvPicPr>
          <p:nvPr/>
        </p:nvPicPr>
        <p:blipFill>
          <a:blip r:embed="rId6"/>
          <a:stretch>
            <a:fillRect/>
          </a:stretch>
        </p:blipFill>
        <p:spPr>
          <a:xfrm>
            <a:off x="2053317" y="474024"/>
            <a:ext cx="8518888" cy="5506787"/>
          </a:xfrm>
          <a:prstGeom prst="rect">
            <a:avLst/>
          </a:prstGeom>
        </p:spPr>
      </p:pic>
      <p:sp>
        <p:nvSpPr>
          <p:cNvPr id="4" name="Oval 3"/>
          <p:cNvSpPr/>
          <p:nvPr/>
        </p:nvSpPr>
        <p:spPr>
          <a:xfrm>
            <a:off x="1873296" y="1653630"/>
            <a:ext cx="3105422" cy="15601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207896" y="993865"/>
            <a:ext cx="2770822"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248609639"/>
      </p:ext>
    </p:extLst>
  </p:cSld>
  <p:clrMapOvr>
    <a:masterClrMapping/>
  </p:clrMapOvr>
  <mc:AlternateContent xmlns:mc="http://schemas.openxmlformats.org/markup-compatibility/2006" xmlns:p14="http://schemas.microsoft.com/office/powerpoint/2010/main">
    <mc:Choice Requires="p14">
      <p:transition spd="slow" p14:dur="2000" advTm="24364"/>
    </mc:Choice>
    <mc:Fallback xmlns="">
      <p:transition spd="slow" advTm="2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4" grpId="0" animBg="1"/>
      <p:bldP spid="4"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12</a:t>
            </a:fld>
            <a:endParaRPr lang="en-US" dirty="0"/>
          </a:p>
        </p:txBody>
      </p:sp>
      <p:pic>
        <p:nvPicPr>
          <p:cNvPr id="10" name="Picture 9"/>
          <p:cNvPicPr>
            <a:picLocks noChangeAspect="1"/>
          </p:cNvPicPr>
          <p:nvPr/>
        </p:nvPicPr>
        <p:blipFill>
          <a:blip r:embed="rId6"/>
          <a:stretch>
            <a:fillRect/>
          </a:stretch>
        </p:blipFill>
        <p:spPr>
          <a:xfrm>
            <a:off x="181543" y="1049808"/>
            <a:ext cx="11887200" cy="3963693"/>
          </a:xfrm>
          <a:prstGeom prst="rect">
            <a:avLst/>
          </a:prstGeom>
        </p:spPr>
      </p:pic>
      <p:sp>
        <p:nvSpPr>
          <p:cNvPr id="5" name="Oval 4"/>
          <p:cNvSpPr/>
          <p:nvPr/>
        </p:nvSpPr>
        <p:spPr>
          <a:xfrm>
            <a:off x="181543" y="1280589"/>
            <a:ext cx="914400" cy="21598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89908" y="1506660"/>
            <a:ext cx="914400" cy="1876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798273" y="1280589"/>
            <a:ext cx="1132489" cy="20091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139422" y="1280589"/>
            <a:ext cx="1860330" cy="2617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9447787" y="1274118"/>
            <a:ext cx="1251978" cy="23411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7191398" y="3773944"/>
            <a:ext cx="2032371" cy="10670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88000441"/>
      </p:ext>
    </p:extLst>
  </p:cSld>
  <p:clrMapOvr>
    <a:masterClrMapping/>
  </p:clrMapOvr>
  <mc:AlternateContent xmlns:mc="http://schemas.openxmlformats.org/markup-compatibility/2006" xmlns:p14="http://schemas.microsoft.com/office/powerpoint/2010/main">
    <mc:Choice Requires="p14">
      <p:transition spd="slow" p14:dur="2000" advTm="55193"/>
    </mc:Choice>
    <mc:Fallback xmlns="">
      <p:transition spd="slow" advTm="55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7" grpId="0" animBg="1"/>
      <p:bldP spid="7" grpId="1" animBg="1"/>
      <p:bldP spid="6" grpId="0" animBg="1"/>
      <p:bldP spid="6" grpId="1" animBg="1"/>
      <p:bldP spid="8" grpId="0" animBg="1"/>
      <p:bldP spid="8" grpId="1" animBg="1"/>
      <p:bldP spid="4" grpId="0" animBg="1"/>
      <p:bldP spid="4" grpId="1" animBg="1"/>
      <p:bldP spid="4" grpId="2"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09172" y="487016"/>
            <a:ext cx="10515600" cy="5654449"/>
          </a:xfrm>
        </p:spPr>
        <p:txBody>
          <a:bodyPr/>
          <a:lstStyle/>
          <a:p>
            <a:r>
              <a:rPr lang="en-US" dirty="0" smtClean="0"/>
              <a:t>For surveys that have not been resulted and are graded as 0%. </a:t>
            </a:r>
            <a:r>
              <a:rPr lang="en-US" dirty="0"/>
              <a:t>I</a:t>
            </a:r>
            <a:r>
              <a:rPr lang="en-US" dirty="0" smtClean="0"/>
              <a:t>n the Unacceptable EQA Panel section only one line per analytes will appear. </a:t>
            </a:r>
            <a:endParaRPr lang="en-US" dirty="0"/>
          </a:p>
          <a:p>
            <a:endParaRPr lang="en-US" dirty="0" smtClean="0"/>
          </a:p>
          <a:p>
            <a:endParaRPr lang="en-US" dirty="0"/>
          </a:p>
          <a:p>
            <a:endParaRPr lang="en-US" dirty="0" smtClean="0"/>
          </a:p>
          <a:p>
            <a:endParaRPr lang="en-US" dirty="0" smtClean="0"/>
          </a:p>
          <a:p>
            <a:r>
              <a:rPr lang="en-US" dirty="0" smtClean="0"/>
              <a:t>If results can be run then they should be attached as a document </a:t>
            </a:r>
            <a:r>
              <a:rPr lang="en-US" smtClean="0"/>
              <a:t>and enter </a:t>
            </a:r>
            <a:r>
              <a:rPr lang="en-US" dirty="0" smtClean="0"/>
              <a:t>in Repeated Result </a:t>
            </a:r>
            <a:r>
              <a:rPr lang="en-US"/>
              <a:t>box “See Attachment” .</a:t>
            </a:r>
            <a:endParaRPr lang="en-US" dirty="0" smtClean="0"/>
          </a:p>
          <a:p>
            <a:r>
              <a:rPr lang="en-US" dirty="0" smtClean="0"/>
              <a:t>If results cannot be run then fill out the Explanation section.</a:t>
            </a:r>
          </a:p>
          <a:p>
            <a:endParaRPr lang="en-US" dirty="0"/>
          </a:p>
        </p:txBody>
      </p:sp>
      <p:sp>
        <p:nvSpPr>
          <p:cNvPr id="2" name="Slide Number Placeholder 1"/>
          <p:cNvSpPr>
            <a:spLocks noGrp="1"/>
          </p:cNvSpPr>
          <p:nvPr>
            <p:ph type="sldNum" sz="quarter" idx="12"/>
          </p:nvPr>
        </p:nvSpPr>
        <p:spPr/>
        <p:txBody>
          <a:bodyPr/>
          <a:lstStyle/>
          <a:p>
            <a:fld id="{6B5D5967-48AC-4FF1-825B-C4E764D9ED97}" type="slidenum">
              <a:rPr lang="en-US" smtClean="0"/>
              <a:t>13</a:t>
            </a:fld>
            <a:endParaRPr lang="en-US" dirty="0"/>
          </a:p>
        </p:txBody>
      </p:sp>
      <p:pic>
        <p:nvPicPr>
          <p:cNvPr id="5" name="Picture 4"/>
          <p:cNvPicPr>
            <a:picLocks noChangeAspect="1"/>
          </p:cNvPicPr>
          <p:nvPr/>
        </p:nvPicPr>
        <p:blipFill>
          <a:blip r:embed="rId6"/>
          <a:stretch>
            <a:fillRect/>
          </a:stretch>
        </p:blipFill>
        <p:spPr>
          <a:xfrm>
            <a:off x="870857" y="1668868"/>
            <a:ext cx="10015744" cy="2174255"/>
          </a:xfrm>
          <a:prstGeom prst="rect">
            <a:avLst/>
          </a:prstGeom>
        </p:spPr>
      </p:pic>
      <p:pic>
        <p:nvPicPr>
          <p:cNvPr id="6" name="Picture 5"/>
          <p:cNvPicPr>
            <a:picLocks noChangeAspect="1"/>
          </p:cNvPicPr>
          <p:nvPr/>
        </p:nvPicPr>
        <p:blipFill>
          <a:blip r:embed="rId7"/>
          <a:stretch>
            <a:fillRect/>
          </a:stretch>
        </p:blipFill>
        <p:spPr>
          <a:xfrm>
            <a:off x="3596199" y="5208015"/>
            <a:ext cx="3752850" cy="933450"/>
          </a:xfrm>
          <a:prstGeom prst="rect">
            <a:avLst/>
          </a:prstGeom>
        </p:spPr>
      </p:pic>
      <p:sp>
        <p:nvSpPr>
          <p:cNvPr id="7" name="Oval 6"/>
          <p:cNvSpPr/>
          <p:nvPr/>
        </p:nvSpPr>
        <p:spPr>
          <a:xfrm>
            <a:off x="7051946" y="2270252"/>
            <a:ext cx="1377950" cy="70281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8" name="Oval 7"/>
          <p:cNvSpPr/>
          <p:nvPr/>
        </p:nvSpPr>
        <p:spPr>
          <a:xfrm>
            <a:off x="3429180" y="5329172"/>
            <a:ext cx="1377950" cy="34556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sp>
        <p:nvSpPr>
          <p:cNvPr id="10" name="Oval 9"/>
          <p:cNvSpPr/>
          <p:nvPr/>
        </p:nvSpPr>
        <p:spPr>
          <a:xfrm flipV="1">
            <a:off x="3263718" y="5736647"/>
            <a:ext cx="1377950" cy="2841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noFill/>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91234293"/>
      </p:ext>
    </p:extLst>
  </p:cSld>
  <p:clrMapOvr>
    <a:masterClrMapping/>
  </p:clrMapOvr>
  <mc:AlternateContent xmlns:mc="http://schemas.openxmlformats.org/markup-compatibility/2006" xmlns:p14="http://schemas.microsoft.com/office/powerpoint/2010/main">
    <mc:Choice Requires="p14">
      <p:transition spd="slow" p14:dur="2000" advTm="65528"/>
    </mc:Choice>
    <mc:Fallback xmlns="">
      <p:transition spd="slow" advTm="65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4"/>
                </p:tgtEl>
              </p:cMediaNode>
            </p:audio>
          </p:childTnLst>
        </p:cTn>
      </p:par>
    </p:tnLst>
    <p:bldLst>
      <p:bldP spid="7" grpId="0" animBg="1"/>
      <p:bldP spid="7" grpId="1" animBg="1"/>
      <p:bldP spid="8" grpId="0" animBg="1"/>
      <p:bldP spid="8" grpId="1"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14</a:t>
            </a:fld>
            <a:endParaRPr lang="en-US" dirty="0"/>
          </a:p>
        </p:txBody>
      </p:sp>
      <p:pic>
        <p:nvPicPr>
          <p:cNvPr id="12" name="Picture 11"/>
          <p:cNvPicPr/>
          <p:nvPr/>
        </p:nvPicPr>
        <p:blipFill rotWithShape="1">
          <a:blip r:embed="rId6"/>
          <a:srcRect l="15920"/>
          <a:stretch/>
        </p:blipFill>
        <p:spPr>
          <a:xfrm>
            <a:off x="936452" y="144376"/>
            <a:ext cx="10369208" cy="1267702"/>
          </a:xfrm>
          <a:prstGeom prst="rect">
            <a:avLst/>
          </a:prstGeom>
        </p:spPr>
      </p:pic>
      <p:pic>
        <p:nvPicPr>
          <p:cNvPr id="14" name="Picture 13"/>
          <p:cNvPicPr/>
          <p:nvPr/>
        </p:nvPicPr>
        <p:blipFill>
          <a:blip r:embed="rId7"/>
          <a:stretch>
            <a:fillRect/>
          </a:stretch>
        </p:blipFill>
        <p:spPr>
          <a:xfrm>
            <a:off x="936452" y="1356428"/>
            <a:ext cx="10311541" cy="2610210"/>
          </a:xfrm>
          <a:prstGeom prst="rect">
            <a:avLst/>
          </a:prstGeom>
        </p:spPr>
      </p:pic>
      <p:sp>
        <p:nvSpPr>
          <p:cNvPr id="6" name="Rounded Rectangle 5"/>
          <p:cNvSpPr/>
          <p:nvPr/>
        </p:nvSpPr>
        <p:spPr>
          <a:xfrm>
            <a:off x="9561689" y="1884058"/>
            <a:ext cx="1567732"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p:nvPr/>
        </p:nvPicPr>
        <p:blipFill>
          <a:blip r:embed="rId8"/>
          <a:stretch>
            <a:fillRect/>
          </a:stretch>
        </p:blipFill>
        <p:spPr>
          <a:xfrm>
            <a:off x="712108" y="3966638"/>
            <a:ext cx="10768692" cy="2379298"/>
          </a:xfrm>
          <a:prstGeom prst="rect">
            <a:avLst/>
          </a:prstGeom>
        </p:spPr>
      </p:pic>
      <p:sp>
        <p:nvSpPr>
          <p:cNvPr id="10" name="Rounded Rectangle 9"/>
          <p:cNvSpPr/>
          <p:nvPr/>
        </p:nvSpPr>
        <p:spPr>
          <a:xfrm>
            <a:off x="6121056" y="371046"/>
            <a:ext cx="2459608" cy="103789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9541324" y="3937135"/>
            <a:ext cx="1437290" cy="7603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p:cNvSpPr/>
          <p:nvPr/>
        </p:nvSpPr>
        <p:spPr>
          <a:xfrm>
            <a:off x="9323707" y="4697507"/>
            <a:ext cx="672663" cy="37537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9541324" y="5594578"/>
            <a:ext cx="2318657"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7673240"/>
      </p:ext>
    </p:extLst>
  </p:cSld>
  <p:clrMapOvr>
    <a:masterClrMapping/>
  </p:clrMapOvr>
  <mc:AlternateContent xmlns:mc="http://schemas.openxmlformats.org/markup-compatibility/2006" xmlns:p14="http://schemas.microsoft.com/office/powerpoint/2010/main">
    <mc:Choice Requires="p14">
      <p:transition spd="slow" p14:dur="2000" advTm="132995"/>
    </mc:Choice>
    <mc:Fallback xmlns="">
      <p:transition spd="slow" advTm="13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6" grpId="0" animBg="1"/>
      <p:bldP spid="6" grpId="1" animBg="1"/>
      <p:bldP spid="10" grpId="0" animBg="1"/>
      <p:bldP spid="10" grpId="1" animBg="1"/>
      <p:bldP spid="7" grpId="0" animBg="1"/>
      <p:bldP spid="7" grpId="1" animBg="1"/>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15</a:t>
            </a:fld>
            <a:endParaRPr lang="en-US" dirty="0"/>
          </a:p>
        </p:txBody>
      </p:sp>
      <p:pic>
        <p:nvPicPr>
          <p:cNvPr id="7" name="Picture 6"/>
          <p:cNvPicPr/>
          <p:nvPr/>
        </p:nvPicPr>
        <p:blipFill>
          <a:blip r:embed="rId6"/>
          <a:stretch>
            <a:fillRect/>
          </a:stretch>
        </p:blipFill>
        <p:spPr>
          <a:xfrm>
            <a:off x="895349" y="754199"/>
            <a:ext cx="10322380" cy="4866948"/>
          </a:xfrm>
          <a:prstGeom prst="rect">
            <a:avLst/>
          </a:prstGeom>
        </p:spPr>
      </p:pic>
      <p:sp>
        <p:nvSpPr>
          <p:cNvPr id="4" name="Rounded Rectangle 3"/>
          <p:cNvSpPr/>
          <p:nvPr/>
        </p:nvSpPr>
        <p:spPr>
          <a:xfrm>
            <a:off x="6359072" y="933261"/>
            <a:ext cx="2349063"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6457606" y="4424198"/>
            <a:ext cx="2151993" cy="7803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49780002"/>
      </p:ext>
    </p:extLst>
  </p:cSld>
  <p:clrMapOvr>
    <a:masterClrMapping/>
  </p:clrMapOvr>
  <mc:AlternateContent xmlns:mc="http://schemas.openxmlformats.org/markup-compatibility/2006" xmlns:p14="http://schemas.microsoft.com/office/powerpoint/2010/main">
    <mc:Choice Requires="p14">
      <p:transition spd="slow" p14:dur="2000" advTm="30947"/>
    </mc:Choice>
    <mc:Fallback xmlns="">
      <p:transition spd="slow" advTm="3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16</a:t>
            </a:fld>
            <a:endParaRPr lang="en-US" dirty="0"/>
          </a:p>
        </p:txBody>
      </p:sp>
      <p:pic>
        <p:nvPicPr>
          <p:cNvPr id="9" name="Picture 8"/>
          <p:cNvPicPr>
            <a:picLocks noChangeAspect="1"/>
          </p:cNvPicPr>
          <p:nvPr/>
        </p:nvPicPr>
        <p:blipFill>
          <a:blip r:embed="rId6"/>
          <a:stretch>
            <a:fillRect/>
          </a:stretch>
        </p:blipFill>
        <p:spPr>
          <a:xfrm>
            <a:off x="103424" y="238679"/>
            <a:ext cx="11887200" cy="1811916"/>
          </a:xfrm>
          <a:prstGeom prst="rect">
            <a:avLst/>
          </a:prstGeom>
        </p:spPr>
      </p:pic>
      <p:pic>
        <p:nvPicPr>
          <p:cNvPr id="10" name="Picture 9"/>
          <p:cNvPicPr>
            <a:picLocks noChangeAspect="1"/>
          </p:cNvPicPr>
          <p:nvPr/>
        </p:nvPicPr>
        <p:blipFill>
          <a:blip r:embed="rId7"/>
          <a:stretch>
            <a:fillRect/>
          </a:stretch>
        </p:blipFill>
        <p:spPr>
          <a:xfrm>
            <a:off x="103424" y="2181918"/>
            <a:ext cx="11887200" cy="1754106"/>
          </a:xfrm>
          <a:prstGeom prst="rect">
            <a:avLst/>
          </a:prstGeom>
        </p:spPr>
      </p:pic>
      <p:pic>
        <p:nvPicPr>
          <p:cNvPr id="11" name="Picture 10"/>
          <p:cNvPicPr>
            <a:picLocks noChangeAspect="1"/>
          </p:cNvPicPr>
          <p:nvPr/>
        </p:nvPicPr>
        <p:blipFill>
          <a:blip r:embed="rId8"/>
          <a:stretch>
            <a:fillRect/>
          </a:stretch>
        </p:blipFill>
        <p:spPr>
          <a:xfrm>
            <a:off x="103424" y="4020049"/>
            <a:ext cx="11887200" cy="1960762"/>
          </a:xfrm>
          <a:prstGeom prst="rect">
            <a:avLst/>
          </a:prstGeom>
        </p:spPr>
      </p:pic>
      <p:sp>
        <p:nvSpPr>
          <p:cNvPr id="7" name="Rounded Rectangle 6"/>
          <p:cNvSpPr/>
          <p:nvPr/>
        </p:nvSpPr>
        <p:spPr>
          <a:xfrm>
            <a:off x="136524" y="401364"/>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0" y="2207132"/>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0" y="3987686"/>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57261226"/>
      </p:ext>
    </p:extLst>
  </p:cSld>
  <p:clrMapOvr>
    <a:masterClrMapping/>
  </p:clrMapOvr>
  <mc:AlternateContent xmlns:mc="http://schemas.openxmlformats.org/markup-compatibility/2006" xmlns:p14="http://schemas.microsoft.com/office/powerpoint/2010/main">
    <mc:Choice Requires="p14">
      <p:transition spd="slow" p14:dur="2000" advTm="60382"/>
    </mc:Choice>
    <mc:Fallback xmlns="">
      <p:transition spd="slow" advTm="6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7"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17</a:t>
            </a:fld>
            <a:endParaRPr lang="en-US" dirty="0"/>
          </a:p>
        </p:txBody>
      </p:sp>
      <p:pic>
        <p:nvPicPr>
          <p:cNvPr id="5" name="Picture 4"/>
          <p:cNvPicPr>
            <a:picLocks noChangeAspect="1"/>
          </p:cNvPicPr>
          <p:nvPr/>
        </p:nvPicPr>
        <p:blipFill>
          <a:blip r:embed="rId6"/>
          <a:stretch>
            <a:fillRect/>
          </a:stretch>
        </p:blipFill>
        <p:spPr>
          <a:xfrm>
            <a:off x="1430455" y="252617"/>
            <a:ext cx="8648700" cy="5981700"/>
          </a:xfrm>
          <a:prstGeom prst="rect">
            <a:avLst/>
          </a:prstGeom>
        </p:spPr>
      </p:pic>
      <p:sp>
        <p:nvSpPr>
          <p:cNvPr id="4" name="Rounded Rectangle 3"/>
          <p:cNvSpPr/>
          <p:nvPr/>
        </p:nvSpPr>
        <p:spPr>
          <a:xfrm>
            <a:off x="2560717" y="5690407"/>
            <a:ext cx="2325415" cy="47296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573396356"/>
      </p:ext>
    </p:extLst>
  </p:cSld>
  <p:clrMapOvr>
    <a:masterClrMapping/>
  </p:clrMapOvr>
  <mc:AlternateContent xmlns:mc="http://schemas.openxmlformats.org/markup-compatibility/2006" xmlns:p14="http://schemas.microsoft.com/office/powerpoint/2010/main">
    <mc:Choice Requires="p14">
      <p:transition spd="slow" p14:dur="2000" advTm="75624"/>
    </mc:Choice>
    <mc:Fallback xmlns="">
      <p:transition spd="slow" advTm="75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18</a:t>
            </a:fld>
            <a:endParaRPr lang="en-US" dirty="0"/>
          </a:p>
        </p:txBody>
      </p:sp>
      <p:pic>
        <p:nvPicPr>
          <p:cNvPr id="4" name="Picture 3"/>
          <p:cNvPicPr>
            <a:picLocks noChangeAspect="1"/>
          </p:cNvPicPr>
          <p:nvPr/>
        </p:nvPicPr>
        <p:blipFill>
          <a:blip r:embed="rId5"/>
          <a:stretch>
            <a:fillRect/>
          </a:stretch>
        </p:blipFill>
        <p:spPr>
          <a:xfrm>
            <a:off x="1266825" y="947737"/>
            <a:ext cx="9658350" cy="496252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0254045"/>
      </p:ext>
    </p:extLst>
  </p:cSld>
  <p:clrMapOvr>
    <a:masterClrMapping/>
  </p:clrMapOvr>
  <mc:AlternateContent xmlns:mc="http://schemas.openxmlformats.org/markup-compatibility/2006">
    <mc:Choice xmlns:p14="http://schemas.microsoft.com/office/powerpoint/2010/main" Requires="p14">
      <p:transition spd="slow" p14:dur="2000" advTm="86581"/>
    </mc:Choice>
    <mc:Fallback>
      <p:transition spd="slow" advTm="8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19</a:t>
            </a:fld>
            <a:endParaRPr lang="en-US" dirty="0"/>
          </a:p>
        </p:txBody>
      </p:sp>
      <p:pic>
        <p:nvPicPr>
          <p:cNvPr id="5" name="Picture 4"/>
          <p:cNvPicPr>
            <a:picLocks noChangeAspect="1"/>
          </p:cNvPicPr>
          <p:nvPr/>
        </p:nvPicPr>
        <p:blipFill>
          <a:blip r:embed="rId6"/>
          <a:stretch>
            <a:fillRect/>
          </a:stretch>
        </p:blipFill>
        <p:spPr>
          <a:xfrm>
            <a:off x="304800" y="977085"/>
            <a:ext cx="11887200" cy="4220027"/>
          </a:xfrm>
          <a:prstGeom prst="rect">
            <a:avLst/>
          </a:prstGeom>
        </p:spPr>
      </p:pic>
      <p:sp>
        <p:nvSpPr>
          <p:cNvPr id="4" name="Rectangle 3"/>
          <p:cNvSpPr/>
          <p:nvPr/>
        </p:nvSpPr>
        <p:spPr>
          <a:xfrm>
            <a:off x="491320" y="2423576"/>
            <a:ext cx="8790217" cy="13270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flipV="1">
            <a:off x="9213179" y="2252943"/>
            <a:ext cx="2956035" cy="684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87774985"/>
      </p:ext>
    </p:extLst>
  </p:cSld>
  <p:clrMapOvr>
    <a:masterClrMapping/>
  </p:clrMapOvr>
  <mc:AlternateContent xmlns:mc="http://schemas.openxmlformats.org/markup-compatibility/2006" xmlns:p14="http://schemas.microsoft.com/office/powerpoint/2010/main">
    <mc:Choice Requires="p14">
      <p:transition spd="slow" p14:dur="2000" advTm="33471"/>
    </mc:Choice>
    <mc:Fallback xmlns="">
      <p:transition spd="slow" advTm="3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4" grpId="0" animBg="1"/>
      <p:bldP spid="4" grpId="1"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Objectives</a:t>
            </a:r>
            <a:endParaRPr lang="en-US" dirty="0"/>
          </a:p>
        </p:txBody>
      </p:sp>
      <p:sp>
        <p:nvSpPr>
          <p:cNvPr id="6" name="Content Placeholder 5"/>
          <p:cNvSpPr>
            <a:spLocks noGrp="1"/>
          </p:cNvSpPr>
          <p:nvPr>
            <p:ph idx="1"/>
          </p:nvPr>
        </p:nvSpPr>
        <p:spPr/>
        <p:txBody>
          <a:bodyPr/>
          <a:lstStyle/>
          <a:p>
            <a:r>
              <a:rPr lang="en-US" sz="3600" dirty="0" smtClean="0"/>
              <a:t>By the end of this presentation, the audience will be able to:</a:t>
            </a:r>
          </a:p>
          <a:p>
            <a:pPr lvl="1"/>
            <a:r>
              <a:rPr lang="en-US" sz="3200" dirty="0" smtClean="0"/>
              <a:t>Navigate to Web-based Investigation link.</a:t>
            </a:r>
          </a:p>
          <a:p>
            <a:pPr lvl="1"/>
            <a:r>
              <a:rPr lang="en-US" sz="3200" dirty="0" smtClean="0"/>
              <a:t>Complete all required fields of the investigation.</a:t>
            </a:r>
          </a:p>
          <a:p>
            <a:pPr lvl="1"/>
            <a:r>
              <a:rPr lang="en-US" sz="3200" dirty="0" smtClean="0"/>
              <a:t>Upload any supporting documentation for the investigation.</a:t>
            </a:r>
          </a:p>
          <a:p>
            <a:pPr lvl="1"/>
            <a:r>
              <a:rPr lang="en-US" sz="3200" dirty="0" smtClean="0"/>
              <a:t>Submit the finalized investigation for review by pSMILE and PNL.</a:t>
            </a:r>
          </a:p>
          <a:p>
            <a:pPr marL="457200" lvl="1" indent="0">
              <a:buNone/>
            </a:pP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9989843"/>
      </p:ext>
    </p:extLst>
  </p:cSld>
  <p:clrMapOvr>
    <a:masterClrMapping/>
  </p:clrMapOvr>
  <mc:AlternateContent xmlns:mc="http://schemas.openxmlformats.org/markup-compatibility/2006" xmlns:p14="http://schemas.microsoft.com/office/powerpoint/2010/main">
    <mc:Choice Requires="p14">
      <p:transition spd="slow" p14:dur="2000" advTm="30713"/>
    </mc:Choice>
    <mc:Fallback xmlns="">
      <p:transition spd="slow" advTm="30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20</a:t>
            </a:fld>
            <a:endParaRPr lang="en-US" dirty="0"/>
          </a:p>
        </p:txBody>
      </p:sp>
      <p:pic>
        <p:nvPicPr>
          <p:cNvPr id="10" name="Picture 9"/>
          <p:cNvPicPr>
            <a:picLocks noChangeAspect="1"/>
          </p:cNvPicPr>
          <p:nvPr/>
        </p:nvPicPr>
        <p:blipFill>
          <a:blip r:embed="rId6"/>
          <a:stretch>
            <a:fillRect/>
          </a:stretch>
        </p:blipFill>
        <p:spPr>
          <a:xfrm>
            <a:off x="3194036" y="4262384"/>
            <a:ext cx="5095594" cy="2029219"/>
          </a:xfrm>
          <a:prstGeom prst="rect">
            <a:avLst/>
          </a:prstGeom>
        </p:spPr>
      </p:pic>
      <p:sp>
        <p:nvSpPr>
          <p:cNvPr id="12" name="Rectangle 11"/>
          <p:cNvSpPr/>
          <p:nvPr/>
        </p:nvSpPr>
        <p:spPr>
          <a:xfrm>
            <a:off x="6070277" y="4491462"/>
            <a:ext cx="1857982" cy="665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7"/>
          <a:stretch>
            <a:fillRect/>
          </a:stretch>
        </p:blipFill>
        <p:spPr>
          <a:xfrm>
            <a:off x="1909935" y="307786"/>
            <a:ext cx="8320683" cy="4069137"/>
          </a:xfrm>
          <a:prstGeom prst="rect">
            <a:avLst/>
          </a:prstGeom>
        </p:spPr>
      </p:pic>
      <p:pic>
        <p:nvPicPr>
          <p:cNvPr id="14" name="Picture 13"/>
          <p:cNvPicPr>
            <a:picLocks noChangeAspect="1"/>
          </p:cNvPicPr>
          <p:nvPr/>
        </p:nvPicPr>
        <p:blipFill>
          <a:blip r:embed="rId8"/>
          <a:stretch>
            <a:fillRect/>
          </a:stretch>
        </p:blipFill>
        <p:spPr>
          <a:xfrm>
            <a:off x="1909935" y="2442175"/>
            <a:ext cx="4995690" cy="1807832"/>
          </a:xfrm>
          <a:prstGeom prst="rect">
            <a:avLst/>
          </a:prstGeom>
        </p:spPr>
      </p:pic>
      <p:sp>
        <p:nvSpPr>
          <p:cNvPr id="7" name="Rectangle 6"/>
          <p:cNvSpPr/>
          <p:nvPr/>
        </p:nvSpPr>
        <p:spPr>
          <a:xfrm>
            <a:off x="5465608" y="2876347"/>
            <a:ext cx="1857982" cy="665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027240" y="2432143"/>
            <a:ext cx="1598829" cy="949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279113092"/>
      </p:ext>
    </p:extLst>
  </p:cSld>
  <p:clrMapOvr>
    <a:masterClrMapping/>
  </p:clrMapOvr>
  <mc:AlternateContent xmlns:mc="http://schemas.openxmlformats.org/markup-compatibility/2006" xmlns:p14="http://schemas.microsoft.com/office/powerpoint/2010/main">
    <mc:Choice Requires="p14">
      <p:transition spd="slow" p14:dur="2000" advTm="73734"/>
    </mc:Choice>
    <mc:Fallback xmlns="">
      <p:transition spd="slow" advTm="73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bldLst>
      <p:bldP spid="12" grpId="0" animBg="1"/>
      <p:bldP spid="7" grpId="0" animBg="1"/>
      <p:bldP spid="7" grpId="1" animBg="1"/>
      <p:bldP spid="7" grpId="2"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21</a:t>
            </a:fld>
            <a:endParaRPr lang="en-US" dirty="0"/>
          </a:p>
        </p:txBody>
      </p:sp>
      <p:pic>
        <p:nvPicPr>
          <p:cNvPr id="3" name="Picture 2"/>
          <p:cNvPicPr>
            <a:picLocks noChangeAspect="1"/>
          </p:cNvPicPr>
          <p:nvPr/>
        </p:nvPicPr>
        <p:blipFill>
          <a:blip r:embed="rId6"/>
          <a:stretch>
            <a:fillRect/>
          </a:stretch>
        </p:blipFill>
        <p:spPr>
          <a:xfrm>
            <a:off x="661554" y="987607"/>
            <a:ext cx="9196821" cy="4536893"/>
          </a:xfrm>
          <a:prstGeom prst="rect">
            <a:avLst/>
          </a:prstGeom>
        </p:spPr>
      </p:pic>
      <p:sp>
        <p:nvSpPr>
          <p:cNvPr id="4" name="Rectangle 3"/>
          <p:cNvSpPr/>
          <p:nvPr/>
        </p:nvSpPr>
        <p:spPr>
          <a:xfrm>
            <a:off x="6272710" y="3689125"/>
            <a:ext cx="3404690" cy="1127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7"/>
          <a:stretch>
            <a:fillRect/>
          </a:stretch>
        </p:blipFill>
        <p:spPr>
          <a:xfrm>
            <a:off x="2505075" y="1266825"/>
            <a:ext cx="4457700" cy="1390650"/>
          </a:xfrm>
          <a:prstGeom prst="rect">
            <a:avLst/>
          </a:prstGeom>
        </p:spPr>
      </p:pic>
      <p:pic>
        <p:nvPicPr>
          <p:cNvPr id="6" name="Picture 5"/>
          <p:cNvPicPr>
            <a:picLocks noChangeAspect="1"/>
          </p:cNvPicPr>
          <p:nvPr/>
        </p:nvPicPr>
        <p:blipFill>
          <a:blip r:embed="rId8"/>
          <a:stretch>
            <a:fillRect/>
          </a:stretch>
        </p:blipFill>
        <p:spPr>
          <a:xfrm>
            <a:off x="10107206" y="2518697"/>
            <a:ext cx="1874062" cy="1978905"/>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64744383"/>
      </p:ext>
    </p:extLst>
  </p:cSld>
  <p:clrMapOvr>
    <a:masterClrMapping/>
  </p:clrMapOvr>
  <mc:AlternateContent xmlns:mc="http://schemas.openxmlformats.org/markup-compatibility/2006" xmlns:p14="http://schemas.microsoft.com/office/powerpoint/2010/main">
    <mc:Choice Requires="p14">
      <p:transition spd="slow" p14:dur="2000" advTm="39044"/>
    </mc:Choice>
    <mc:Fallback xmlns="">
      <p:transition spd="slow" advTm="3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567559"/>
            <a:ext cx="10515600" cy="5609404"/>
          </a:xfrm>
        </p:spPr>
        <p:txBody>
          <a:bodyPr/>
          <a:lstStyle/>
          <a:p>
            <a:endParaRPr lang="en-US" dirty="0" smtClean="0">
              <a:solidFill>
                <a:srgbClr val="FF0000"/>
              </a:solidFill>
            </a:endParaRPr>
          </a:p>
          <a:p>
            <a:endParaRPr lang="en-US" dirty="0" smtClean="0">
              <a:solidFill>
                <a:srgbClr val="FF0000"/>
              </a:solidFill>
            </a:endParaRPr>
          </a:p>
          <a:p>
            <a:r>
              <a:rPr lang="en-US" dirty="0" smtClean="0"/>
              <a:t>An email is sent to the laboratory and pSMILE after the laboratory has submitted the investigation. </a:t>
            </a:r>
          </a:p>
          <a:p>
            <a:r>
              <a:rPr lang="en-US" dirty="0" smtClean="0"/>
              <a:t>pSMILE will review the completed investigation.</a:t>
            </a:r>
          </a:p>
          <a:p>
            <a:pPr marL="0" indent="0">
              <a:buNone/>
            </a:pPr>
            <a:endParaRPr lang="en-US" dirty="0"/>
          </a:p>
        </p:txBody>
      </p:sp>
      <p:sp>
        <p:nvSpPr>
          <p:cNvPr id="2" name="Slide Number Placeholder 1"/>
          <p:cNvSpPr>
            <a:spLocks noGrp="1"/>
          </p:cNvSpPr>
          <p:nvPr>
            <p:ph type="sldNum" sz="quarter" idx="12"/>
          </p:nvPr>
        </p:nvSpPr>
        <p:spPr/>
        <p:txBody>
          <a:bodyPr/>
          <a:lstStyle/>
          <a:p>
            <a:fld id="{6B5D5967-48AC-4FF1-825B-C4E764D9ED97}" type="slidenum">
              <a:rPr lang="en-US" smtClean="0"/>
              <a:t>22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477" y="3649151"/>
            <a:ext cx="10869046" cy="173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00861"/>
      </p:ext>
    </p:extLst>
  </p:cSld>
  <p:clrMapOvr>
    <a:masterClrMapping/>
  </p:clrMapOvr>
  <mc:AlternateContent xmlns:mc="http://schemas.openxmlformats.org/markup-compatibility/2006" xmlns:p14="http://schemas.microsoft.com/office/powerpoint/2010/main">
    <mc:Choice Requires="p14">
      <p:transition spd="slow" p14:dur="2000" advTm="47956"/>
    </mc:Choice>
    <mc:Fallback xmlns="">
      <p:transition spd="slow" advTm="4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41434"/>
            <a:ext cx="10515600" cy="5735529"/>
          </a:xfrm>
        </p:spPr>
        <p:txBody>
          <a:bodyPr/>
          <a:lstStyle/>
          <a:p>
            <a:r>
              <a:rPr lang="en-US" dirty="0" smtClean="0"/>
              <a:t>pSMILE </a:t>
            </a:r>
            <a:r>
              <a:rPr lang="en-US" dirty="0"/>
              <a:t>will review </a:t>
            </a:r>
            <a:r>
              <a:rPr lang="en-US" dirty="0" smtClean="0"/>
              <a:t>the entire Investigation and either accept </a:t>
            </a:r>
            <a:r>
              <a:rPr lang="en-US" dirty="0"/>
              <a:t>or reject </a:t>
            </a:r>
            <a:r>
              <a:rPr lang="en-US" dirty="0" smtClean="0"/>
              <a:t>the IR.</a:t>
            </a:r>
            <a:endParaRPr lang="en-US" dirty="0"/>
          </a:p>
          <a:p>
            <a:r>
              <a:rPr lang="en-US" dirty="0" smtClean="0"/>
              <a:t>If rejected the primary contact and personnel who fill out the Investigation if different will receive an email to revise the IR.</a:t>
            </a:r>
          </a:p>
          <a:p>
            <a:r>
              <a:rPr lang="en-US" dirty="0" smtClean="0"/>
              <a:t>The email will also be sent to pSMILE.</a:t>
            </a: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23</a:t>
            </a:fld>
            <a:endParaRPr lang="en-US" dirty="0"/>
          </a:p>
        </p:txBody>
      </p:sp>
      <p:pic>
        <p:nvPicPr>
          <p:cNvPr id="2" name="Picture 1"/>
          <p:cNvPicPr>
            <a:picLocks noChangeAspect="1"/>
          </p:cNvPicPr>
          <p:nvPr/>
        </p:nvPicPr>
        <p:blipFill>
          <a:blip r:embed="rId5"/>
          <a:stretch>
            <a:fillRect/>
          </a:stretch>
        </p:blipFill>
        <p:spPr>
          <a:xfrm>
            <a:off x="3944524" y="4120790"/>
            <a:ext cx="3418818" cy="220323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2005" y="2822335"/>
            <a:ext cx="9009095" cy="1433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042148"/>
      </p:ext>
    </p:extLst>
  </p:cSld>
  <p:clrMapOvr>
    <a:masterClrMapping/>
  </p:clrMapOvr>
  <mc:AlternateContent xmlns:mc="http://schemas.openxmlformats.org/markup-compatibility/2006" xmlns:p14="http://schemas.microsoft.com/office/powerpoint/2010/main">
    <mc:Choice Requires="p14">
      <p:transition spd="slow" p14:dur="2000" advTm="65617"/>
    </mc:Choice>
    <mc:Fallback xmlns="">
      <p:transition spd="slow" advTm="6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3379" y="488731"/>
            <a:ext cx="10515600" cy="5652734"/>
          </a:xfrm>
        </p:spPr>
        <p:txBody>
          <a:bodyPr/>
          <a:lstStyle/>
          <a:p>
            <a:endParaRPr lang="en-US" dirty="0" smtClean="0">
              <a:solidFill>
                <a:srgbClr val="FF0000"/>
              </a:solidFill>
            </a:endParaRPr>
          </a:p>
          <a:p>
            <a:endParaRPr lang="en-US" dirty="0" smtClean="0">
              <a:solidFill>
                <a:srgbClr val="FF0000"/>
              </a:solidFill>
            </a:endParaRPr>
          </a:p>
          <a:p>
            <a:r>
              <a:rPr lang="en-US" dirty="0" smtClean="0"/>
              <a:t>After pSMILE accepts </a:t>
            </a:r>
            <a:r>
              <a:rPr lang="en-US" dirty="0"/>
              <a:t>the </a:t>
            </a:r>
            <a:r>
              <a:rPr lang="en-US" dirty="0" smtClean="0"/>
              <a:t>Investigation the Laboratory, pSMILE and Networks </a:t>
            </a:r>
            <a:r>
              <a:rPr lang="en-US" dirty="0"/>
              <a:t>will receive an email to review the </a:t>
            </a:r>
            <a:r>
              <a:rPr lang="en-US" dirty="0" smtClean="0"/>
              <a:t>Investigation.</a:t>
            </a:r>
          </a:p>
          <a:p>
            <a:r>
              <a:rPr lang="en-US" dirty="0" smtClean="0"/>
              <a:t>The Network PNL will review the IR.</a:t>
            </a:r>
          </a:p>
          <a:p>
            <a:pPr marL="0" indent="0">
              <a:buNone/>
            </a:pPr>
            <a:endParaRPr lang="en-US" dirty="0">
              <a:solidFill>
                <a:srgbClr val="FF0000"/>
              </a:solidFill>
            </a:endParaRPr>
          </a:p>
          <a:p>
            <a:endParaRPr lang="en-US" dirty="0" smtClean="0">
              <a:solidFill>
                <a:srgbClr val="FF0000"/>
              </a:solidFill>
            </a:endParaRP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24</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6"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379" y="3244395"/>
            <a:ext cx="10222203" cy="137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498778"/>
      </p:ext>
    </p:extLst>
  </p:cSld>
  <p:clrMapOvr>
    <a:masterClrMapping/>
  </p:clrMapOvr>
  <mc:AlternateContent xmlns:mc="http://schemas.openxmlformats.org/markup-compatibility/2006" xmlns:p14="http://schemas.microsoft.com/office/powerpoint/2010/main">
    <mc:Choice Requires="p14">
      <p:transition spd="slow" p14:dur="2000" advTm="33234"/>
    </mc:Choice>
    <mc:Fallback xmlns="">
      <p:transition spd="slow" advTm="33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60312"/>
            <a:ext cx="10515600" cy="5798591"/>
          </a:xfrm>
        </p:spPr>
        <p:txBody>
          <a:bodyPr/>
          <a:lstStyle/>
          <a:p>
            <a:endParaRPr lang="en-US" dirty="0" smtClean="0"/>
          </a:p>
          <a:p>
            <a:r>
              <a:rPr lang="en-US" dirty="0" smtClean="0"/>
              <a:t>The PNL will have the choice of accepting or rejecting the Investigation. If rejected  the IR will be returned to the laboratory to revise.</a:t>
            </a:r>
          </a:p>
          <a:p>
            <a:r>
              <a:rPr lang="en-US" dirty="0" smtClean="0"/>
              <a:t>An email will be sent to the laboratory, pSMILE and Networks saying it is back with the laboratory.</a:t>
            </a: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25</a:t>
            </a:fld>
            <a:endParaRPr lang="en-US" dirty="0"/>
          </a:p>
        </p:txBody>
      </p:sp>
      <p:pic>
        <p:nvPicPr>
          <p:cNvPr id="2" name="Picture 1"/>
          <p:cNvPicPr>
            <a:picLocks noChangeAspect="1"/>
          </p:cNvPicPr>
          <p:nvPr/>
        </p:nvPicPr>
        <p:blipFill>
          <a:blip r:embed="rId5"/>
          <a:stretch>
            <a:fillRect/>
          </a:stretch>
        </p:blipFill>
        <p:spPr>
          <a:xfrm>
            <a:off x="4105112" y="4243947"/>
            <a:ext cx="3107614" cy="193318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9059" y="2749363"/>
            <a:ext cx="9545888" cy="162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5605721"/>
      </p:ext>
    </p:extLst>
  </p:cSld>
  <p:clrMapOvr>
    <a:masterClrMapping/>
  </p:clrMapOvr>
  <mc:AlternateContent xmlns:mc="http://schemas.openxmlformats.org/markup-compatibility/2006" xmlns:p14="http://schemas.microsoft.com/office/powerpoint/2010/main">
    <mc:Choice Requires="p14">
      <p:transition spd="slow" p14:dur="2000" advTm="46905"/>
    </mc:Choice>
    <mc:Fallback xmlns="">
      <p:transition spd="slow" advTm="4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671" y="0"/>
            <a:ext cx="10384272" cy="6429829"/>
          </a:xfrm>
        </p:spPr>
        <p:txBody>
          <a:bodyPr/>
          <a:lstStyle/>
          <a:p>
            <a:endParaRPr lang="en-US" dirty="0" smtClean="0"/>
          </a:p>
          <a:p>
            <a:r>
              <a:rPr lang="en-US" dirty="0"/>
              <a:t>The investigation will be reviewed by pSMILE and then PNL Network</a:t>
            </a:r>
            <a:endParaRPr lang="en-US" dirty="0" smtClean="0"/>
          </a:p>
          <a:p>
            <a:pPr marL="0" indent="0">
              <a:buNone/>
            </a:pPr>
            <a:endParaRPr lang="en-US" dirty="0" smtClean="0"/>
          </a:p>
          <a:p>
            <a:r>
              <a:rPr lang="en-US" dirty="0" smtClean="0"/>
              <a:t>Once both pSMILE and the PNL accepts the Investigation</a:t>
            </a:r>
            <a:r>
              <a:rPr lang="en-US" dirty="0"/>
              <a:t> </a:t>
            </a:r>
            <a:r>
              <a:rPr lang="en-US" dirty="0" smtClean="0"/>
              <a:t>an </a:t>
            </a:r>
            <a:r>
              <a:rPr lang="en-US" dirty="0"/>
              <a:t>email is sent to DAIDS POC to acknowledge the investigation.</a:t>
            </a:r>
            <a:endParaRPr lang="en-US" dirty="0" smtClean="0"/>
          </a:p>
          <a:p>
            <a:endParaRPr lang="en-US" dirty="0"/>
          </a:p>
          <a:p>
            <a:endParaRPr lang="en-US" dirty="0" smtClean="0"/>
          </a:p>
          <a:p>
            <a:endParaRPr lang="en-US" dirty="0" smtClean="0"/>
          </a:p>
          <a:p>
            <a:pPr marL="0" indent="0">
              <a:buNone/>
            </a:pPr>
            <a:endParaRPr lang="en-US" dirty="0" smtClean="0"/>
          </a:p>
          <a:p>
            <a:pPr marL="0" indent="0">
              <a:buNone/>
            </a:pPr>
            <a:endParaRPr lang="en-US" dirty="0" smtClean="0"/>
          </a:p>
          <a:p>
            <a:endParaRPr lang="en-US" dirty="0"/>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26</a:t>
            </a:fld>
            <a:endParaRPr lang="en-US" dirty="0"/>
          </a:p>
        </p:txBody>
      </p:sp>
      <p:pic>
        <p:nvPicPr>
          <p:cNvPr id="6" name="Picture 5"/>
          <p:cNvPicPr/>
          <p:nvPr/>
        </p:nvPicPr>
        <p:blipFill>
          <a:blip r:embed="rId5"/>
          <a:stretch>
            <a:fillRect/>
          </a:stretch>
        </p:blipFill>
        <p:spPr>
          <a:xfrm>
            <a:off x="655406" y="2566406"/>
            <a:ext cx="10164994" cy="2885090"/>
          </a:xfrm>
          <a:prstGeom prst="rect">
            <a:avLst/>
          </a:prstGeom>
          <a:ln>
            <a:solidFill>
              <a:schemeClr val="tx1"/>
            </a:solidFill>
          </a:ln>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068300"/>
      </p:ext>
    </p:extLst>
  </p:cSld>
  <p:clrMapOvr>
    <a:masterClrMapping/>
  </p:clrMapOvr>
  <mc:AlternateContent xmlns:mc="http://schemas.openxmlformats.org/markup-compatibility/2006">
    <mc:Choice xmlns:p14="http://schemas.microsoft.com/office/powerpoint/2010/main" Requires="p14">
      <p:transition spd="slow" p14:dur="2000" advTm="35473"/>
    </mc:Choice>
    <mc:Fallback>
      <p:transition spd="slow" advTm="3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9373" y="950639"/>
            <a:ext cx="10515600" cy="4351338"/>
          </a:xfrm>
        </p:spPr>
        <p:txBody>
          <a:bodyPr/>
          <a:lstStyle/>
          <a:p>
            <a:r>
              <a:rPr lang="en-US" dirty="0"/>
              <a:t>pSMILE will close the Investigation and combine all investigations with any supporting documents. </a:t>
            </a:r>
          </a:p>
          <a:p>
            <a:endParaRPr lang="en-US" dirty="0"/>
          </a:p>
        </p:txBody>
      </p:sp>
      <p:sp>
        <p:nvSpPr>
          <p:cNvPr id="4" name="Slide Number Placeholder 3"/>
          <p:cNvSpPr>
            <a:spLocks noGrp="1"/>
          </p:cNvSpPr>
          <p:nvPr>
            <p:ph type="sldNum" sz="quarter" idx="12"/>
          </p:nvPr>
        </p:nvSpPr>
        <p:spPr/>
        <p:txBody>
          <a:bodyPr/>
          <a:lstStyle/>
          <a:p>
            <a:fld id="{6B5D5967-48AC-4FF1-825B-C4E764D9ED97}" type="slidenum">
              <a:rPr lang="en-US" smtClean="0"/>
              <a:t>27</a:t>
            </a:fld>
            <a:endParaRPr lang="en-US" dirty="0"/>
          </a:p>
        </p:txBody>
      </p:sp>
      <p:pic>
        <p:nvPicPr>
          <p:cNvPr id="5" name="Picture 4"/>
          <p:cNvPicPr/>
          <p:nvPr/>
        </p:nvPicPr>
        <p:blipFill>
          <a:blip r:embed="rId5"/>
          <a:stretch>
            <a:fillRect/>
          </a:stretch>
        </p:blipFill>
        <p:spPr>
          <a:xfrm>
            <a:off x="2082757" y="2067273"/>
            <a:ext cx="7868832" cy="3088049"/>
          </a:xfrm>
          <a:prstGeom prst="rect">
            <a:avLst/>
          </a:prstGeom>
          <a:ln>
            <a:solidFill>
              <a:schemeClr val="tx1"/>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4851787"/>
      </p:ext>
    </p:extLst>
  </p:cSld>
  <p:clrMapOvr>
    <a:masterClrMapping/>
  </p:clrMapOvr>
  <mc:AlternateContent xmlns:mc="http://schemas.openxmlformats.org/markup-compatibility/2006">
    <mc:Choice xmlns:p14="http://schemas.microsoft.com/office/powerpoint/2010/main" Requires="p14">
      <p:transition spd="slow" p14:dur="2000" advTm="51554"/>
    </mc:Choice>
    <mc:Fallback>
      <p:transition spd="slow" advTm="5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6172" y="1387365"/>
            <a:ext cx="8305800" cy="1295400"/>
          </a:xfrm>
          <a:ln>
            <a:miter lim="800000"/>
            <a:headEnd/>
            <a:tailEnd/>
          </a:ln>
          <a:extLst/>
        </p:spPr>
        <p:txBody>
          <a:bodyPr/>
          <a:lstStyle/>
          <a:p>
            <a:pPr algn="ctr">
              <a:defRPr/>
            </a:pPr>
            <a:r>
              <a:rPr lang="en-US" sz="6600" dirty="0">
                <a:effectLst>
                  <a:outerShdw blurRad="38100" dist="38100" dir="2700000" algn="tl">
                    <a:srgbClr val="000000">
                      <a:alpha val="43137"/>
                    </a:srgbClr>
                  </a:outerShdw>
                </a:effectLst>
              </a:rPr>
              <a:t>  Questions</a:t>
            </a:r>
          </a:p>
        </p:txBody>
      </p:sp>
      <p:sp>
        <p:nvSpPr>
          <p:cNvPr id="291843" name="Slide Number Placeholder 1"/>
          <p:cNvSpPr>
            <a:spLocks noGrp="1"/>
          </p:cNvSpPr>
          <p:nvPr>
            <p:ph type="sldNum" sz="quarter" idx="12"/>
          </p:nvPr>
        </p:nvSpPr>
        <p:spPr bwMode="auto">
          <a:xfrm>
            <a:off x="11644259" y="5953618"/>
            <a:ext cx="479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F13173-C7FD-40A7-AA2D-F3B8FFAEF9A1}" type="slidenum">
              <a:rPr lang="en-US" altLang="en-US" smtClean="0">
                <a:solidFill>
                  <a:schemeClr val="bg1">
                    <a:lumMod val="65000"/>
                  </a:schemeClr>
                </a:solidFill>
                <a:latin typeface="Arial" panose="020B0604020202020204" pitchFamily="34" charset="0"/>
              </a:rPr>
              <a:pPr fontAlgn="base">
                <a:spcBef>
                  <a:spcPct val="0"/>
                </a:spcBef>
                <a:spcAft>
                  <a:spcPct val="0"/>
                </a:spcAft>
              </a:pPr>
              <a:t>28</a:t>
            </a:fld>
            <a:endParaRPr lang="en-US" altLang="en-US" dirty="0" smtClean="0">
              <a:solidFill>
                <a:schemeClr val="bg1">
                  <a:lumMod val="65000"/>
                </a:schemeClr>
              </a:solidFill>
              <a:latin typeface="Arial" panose="020B0604020202020204" pitchFamily="34" charset="0"/>
            </a:endParaRPr>
          </a:p>
        </p:txBody>
      </p:sp>
      <p:pic>
        <p:nvPicPr>
          <p:cNvPr id="291845" name="Picture 4" descr="C:\Users\jshim4\AppData\Local\Microsoft\Windows\Temporary Internet Files\Content.IE5\KJCAJ7BV\MC9004331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45" y="4088524"/>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1846" name="Picture 6" descr="C:\Users\jshim4\AppData\Local\Microsoft\Windows\Temporary Internet Files\Content.IE5\R62Z9H3N\MC90043156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1772" y="3566948"/>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72366735"/>
      </p:ext>
    </p:extLst>
  </p:cSld>
  <p:clrMapOvr>
    <a:masterClrMapping/>
  </p:clrMapOvr>
  <mc:AlternateContent xmlns:mc="http://schemas.openxmlformats.org/markup-compatibility/2006" xmlns:p14="http://schemas.microsoft.com/office/powerpoint/2010/main">
    <mc:Choice Requires="p14">
      <p:transition spd="slow" p14:dur="2000" advTm="36656"/>
    </mc:Choice>
    <mc:Fallback xmlns="">
      <p:transition spd="slow" advTm="36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3</a:t>
            </a:fld>
            <a:endParaRPr lang="en-US" dirty="0"/>
          </a:p>
        </p:txBody>
      </p:sp>
      <p:pic>
        <p:nvPicPr>
          <p:cNvPr id="5" name="Picture 4"/>
          <p:cNvPicPr>
            <a:picLocks noChangeAspect="1"/>
          </p:cNvPicPr>
          <p:nvPr/>
        </p:nvPicPr>
        <p:blipFill>
          <a:blip r:embed="rId5"/>
          <a:stretch>
            <a:fillRect/>
          </a:stretch>
        </p:blipFill>
        <p:spPr>
          <a:xfrm>
            <a:off x="1435020" y="357290"/>
            <a:ext cx="8503920" cy="1371600"/>
          </a:xfrm>
          <a:prstGeom prst="rect">
            <a:avLst/>
          </a:prstGeom>
        </p:spPr>
      </p:pic>
      <p:pic>
        <p:nvPicPr>
          <p:cNvPr id="6" name="Picture 5"/>
          <p:cNvPicPr>
            <a:picLocks noChangeAspect="1"/>
          </p:cNvPicPr>
          <p:nvPr/>
        </p:nvPicPr>
        <p:blipFill>
          <a:blip r:embed="rId6"/>
          <a:stretch>
            <a:fillRect/>
          </a:stretch>
        </p:blipFill>
        <p:spPr>
          <a:xfrm>
            <a:off x="1320011" y="3774831"/>
            <a:ext cx="8697308" cy="2286000"/>
          </a:xfrm>
          <a:prstGeom prst="rect">
            <a:avLst/>
          </a:prstGeom>
        </p:spPr>
      </p:pic>
      <p:pic>
        <p:nvPicPr>
          <p:cNvPr id="7" name="Picture 6"/>
          <p:cNvPicPr>
            <a:picLocks noChangeAspect="1"/>
          </p:cNvPicPr>
          <p:nvPr/>
        </p:nvPicPr>
        <p:blipFill>
          <a:blip r:embed="rId7"/>
          <a:stretch>
            <a:fillRect/>
          </a:stretch>
        </p:blipFill>
        <p:spPr>
          <a:xfrm>
            <a:off x="1173763" y="1843170"/>
            <a:ext cx="8843556" cy="201168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8041552"/>
      </p:ext>
    </p:extLst>
  </p:cSld>
  <p:clrMapOvr>
    <a:masterClrMapping/>
  </p:clrMapOvr>
  <mc:AlternateContent xmlns:mc="http://schemas.openxmlformats.org/markup-compatibility/2006" xmlns:p14="http://schemas.microsoft.com/office/powerpoint/2010/main">
    <mc:Choice Requires="p14">
      <p:transition spd="slow" p14:dur="2000" advTm="33704"/>
    </mc:Choice>
    <mc:Fallback xmlns="">
      <p:transition spd="slow" advTm="3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4</a:t>
            </a:fld>
            <a:endParaRPr lang="en-US" dirty="0"/>
          </a:p>
        </p:txBody>
      </p:sp>
      <p:sp>
        <p:nvSpPr>
          <p:cNvPr id="3" name="Rectangle 2"/>
          <p:cNvSpPr/>
          <p:nvPr/>
        </p:nvSpPr>
        <p:spPr>
          <a:xfrm>
            <a:off x="134290" y="265037"/>
            <a:ext cx="11837276" cy="5693866"/>
          </a:xfrm>
          <a:prstGeom prst="rect">
            <a:avLst/>
          </a:prstGeom>
        </p:spPr>
        <p:txBody>
          <a:bodyPr wrap="square">
            <a:spAutoFit/>
          </a:bodyPr>
          <a:lstStyle/>
          <a:p>
            <a:r>
              <a:rPr lang="en-US" sz="1400" b="1" dirty="0">
                <a:solidFill>
                  <a:srgbClr val="333333"/>
                </a:solidFill>
                <a:latin typeface="Arial" panose="020B0604020202020204" pitchFamily="34" charset="0"/>
              </a:rPr>
              <a:t>Harmonized ID:</a:t>
            </a:r>
            <a:r>
              <a:rPr lang="en-US" sz="1400" dirty="0">
                <a:solidFill>
                  <a:srgbClr val="333333"/>
                </a:solidFill>
                <a:latin typeface="Arial" panose="020B0604020202020204" pitchFamily="34" charset="0"/>
              </a:rPr>
              <a:t> HID0403</a:t>
            </a:r>
            <a:r>
              <a:rPr lang="en-US" sz="1400" dirty="0"/>
              <a:t/>
            </a:r>
            <a:br>
              <a:rPr lang="en-US" sz="1400" dirty="0"/>
            </a:br>
            <a:r>
              <a:rPr lang="en-US" sz="1400" b="1" dirty="0">
                <a:solidFill>
                  <a:srgbClr val="333333"/>
                </a:solidFill>
                <a:latin typeface="Arial" panose="020B0604020202020204" pitchFamily="34" charset="0"/>
              </a:rPr>
              <a:t>SMILE Mnemonic:</a:t>
            </a:r>
            <a:r>
              <a:rPr lang="en-US" sz="1400" dirty="0">
                <a:solidFill>
                  <a:srgbClr val="333333"/>
                </a:solidFill>
                <a:latin typeface="Arial" panose="020B0604020202020204" pitchFamily="34" charset="0"/>
              </a:rPr>
              <a:t> TestLAB</a:t>
            </a:r>
            <a:r>
              <a:rPr lang="en-US" sz="1400" dirty="0"/>
              <a:t/>
            </a:r>
            <a:br>
              <a:rPr lang="en-US" sz="1400" dirty="0"/>
            </a:br>
            <a:r>
              <a:rPr lang="en-US" sz="1400" b="1" dirty="0">
                <a:solidFill>
                  <a:srgbClr val="333333"/>
                </a:solidFill>
                <a:latin typeface="Arial" panose="020B0604020202020204" pitchFamily="34" charset="0"/>
              </a:rPr>
              <a:t>Laboratory Name:</a:t>
            </a:r>
            <a:r>
              <a:rPr lang="en-US" sz="1400" dirty="0">
                <a:solidFill>
                  <a:srgbClr val="333333"/>
                </a:solidFill>
                <a:latin typeface="Arial" panose="020B0604020202020204" pitchFamily="34" charset="0"/>
              </a:rPr>
              <a:t> Test Laboratory</a:t>
            </a:r>
            <a:r>
              <a:rPr lang="en-US" sz="1400" dirty="0"/>
              <a:t/>
            </a:r>
            <a:br>
              <a:rPr lang="en-US" sz="1400" dirty="0"/>
            </a:br>
            <a:r>
              <a:rPr lang="en-US" sz="1400" b="1" dirty="0">
                <a:solidFill>
                  <a:srgbClr val="333333"/>
                </a:solidFill>
                <a:latin typeface="Arial" panose="020B0604020202020204" pitchFamily="34" charset="0"/>
              </a:rPr>
              <a:t>City, Country:</a:t>
            </a:r>
            <a:r>
              <a:rPr lang="en-US" sz="1400" dirty="0">
                <a:solidFill>
                  <a:srgbClr val="333333"/>
                </a:solidFill>
                <a:latin typeface="Arial" panose="020B0604020202020204" pitchFamily="34" charset="0"/>
              </a:rPr>
              <a:t> Baltimore, United </a:t>
            </a:r>
            <a:r>
              <a:rPr lang="en-US" sz="1400" dirty="0" smtClean="0">
                <a:solidFill>
                  <a:srgbClr val="333333"/>
                </a:solidFill>
                <a:latin typeface="Arial" panose="020B0604020202020204" pitchFamily="34" charset="0"/>
              </a:rPr>
              <a:t>States</a:t>
            </a:r>
          </a:p>
          <a:p>
            <a:endParaRPr lang="en-US" sz="1400" dirty="0">
              <a:solidFill>
                <a:srgbClr val="333333"/>
              </a:solidFill>
              <a:latin typeface="Arial" panose="020B0604020202020204" pitchFamily="34" charset="0"/>
            </a:endParaRPr>
          </a:p>
          <a:p>
            <a:r>
              <a:rPr lang="en-US" sz="1400" dirty="0" smtClean="0">
                <a:solidFill>
                  <a:srgbClr val="333333"/>
                </a:solidFill>
                <a:latin typeface="Arial" panose="020B0604020202020204" pitchFamily="34" charset="0"/>
              </a:rPr>
              <a:t>Dear </a:t>
            </a:r>
            <a:r>
              <a:rPr lang="en-US" sz="1400" dirty="0">
                <a:solidFill>
                  <a:srgbClr val="333333"/>
                </a:solidFill>
                <a:latin typeface="Arial" panose="020B0604020202020204" pitchFamily="34" charset="0"/>
              </a:rPr>
              <a:t>TestLAB Laboratory Team,</a:t>
            </a:r>
          </a:p>
          <a:p>
            <a:r>
              <a:rPr lang="en-US" sz="1400" dirty="0"/>
              <a:t/>
            </a:r>
            <a:br>
              <a:rPr lang="en-US" sz="1400" dirty="0"/>
            </a:br>
            <a:r>
              <a:rPr lang="en-US" sz="1400" b="1" u="sng" dirty="0">
                <a:solidFill>
                  <a:srgbClr val="333333"/>
                </a:solidFill>
                <a:latin typeface="Arial" panose="020B0604020202020204" pitchFamily="34" charset="0"/>
              </a:rPr>
              <a:t>EQA Updates</a:t>
            </a:r>
            <a:endParaRPr lang="en-US" sz="1400" dirty="0">
              <a:solidFill>
                <a:srgbClr val="333333"/>
              </a:solidFill>
              <a:latin typeface="Arial" panose="020B0604020202020204" pitchFamily="34" charset="0"/>
            </a:endParaRPr>
          </a:p>
          <a:p>
            <a:r>
              <a:rPr lang="en-US" sz="1400" dirty="0">
                <a:solidFill>
                  <a:srgbClr val="333333"/>
                </a:solidFill>
                <a:latin typeface="Arial" panose="020B0604020202020204" pitchFamily="34" charset="0"/>
              </a:rPr>
              <a:t>I have reviewed the following EQA surveys and the results are summarized below:</a:t>
            </a:r>
          </a:p>
          <a:p>
            <a:r>
              <a:rPr lang="en-US" sz="1400" b="1" dirty="0">
                <a:solidFill>
                  <a:srgbClr val="333333"/>
                </a:solidFill>
                <a:latin typeface="Arial" panose="020B0604020202020204" pitchFamily="34" charset="0"/>
              </a:rPr>
              <a:t>CAP VM (Viral Markers) 2020/B</a:t>
            </a:r>
            <a:br>
              <a:rPr lang="en-US" sz="1400" b="1" dirty="0">
                <a:solidFill>
                  <a:srgbClr val="333333"/>
                </a:solidFill>
                <a:latin typeface="Arial" panose="020B0604020202020204" pitchFamily="34" charset="0"/>
              </a:rPr>
            </a:br>
            <a:r>
              <a:rPr lang="en-US" sz="1400" dirty="0">
                <a:solidFill>
                  <a:srgbClr val="333333"/>
                </a:solidFill>
                <a:latin typeface="Arial" panose="020B0604020202020204" pitchFamily="34" charset="0"/>
              </a:rPr>
              <a:t>Investigation Required for Anti-HBc (IgM) </a:t>
            </a:r>
            <a:r>
              <a:rPr lang="en-US" sz="1400" b="1" dirty="0">
                <a:solidFill>
                  <a:srgbClr val="333333"/>
                </a:solidFill>
                <a:latin typeface="Arial" panose="020B0604020202020204" pitchFamily="34" charset="0"/>
              </a:rPr>
              <a:t> </a:t>
            </a: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endParaRPr lang="en-US" sz="1400" dirty="0">
              <a:solidFill>
                <a:srgbClr val="333333"/>
              </a:solidFill>
              <a:latin typeface="Arial" panose="020B0604020202020204" pitchFamily="34" charset="0"/>
            </a:endParaRPr>
          </a:p>
          <a:p>
            <a:r>
              <a:rPr lang="en-US" sz="1400" b="1" u="sng" dirty="0">
                <a:solidFill>
                  <a:srgbClr val="333333"/>
                </a:solidFill>
                <a:latin typeface="Arial" panose="020B0604020202020204" pitchFamily="34" charset="0"/>
              </a:rPr>
              <a:t>Pending Investigation:</a:t>
            </a: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FH9 (Hematology) 2020/2</a:t>
            </a:r>
            <a:r>
              <a:rPr lang="en-US" sz="1400" dirty="0">
                <a:solidFill>
                  <a:srgbClr val="333333"/>
                </a:solidFill>
                <a:latin typeface="Arial" panose="020B0604020202020204" pitchFamily="34" charset="0"/>
              </a:rPr>
              <a:t> - Blood Cell ID: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VPBS (Virtual Peripheral Blood Smear) 2020/1</a:t>
            </a:r>
            <a:r>
              <a:rPr lang="en-US" sz="1400" dirty="0">
                <a:solidFill>
                  <a:srgbClr val="333333"/>
                </a:solidFill>
                <a:latin typeface="Arial" panose="020B0604020202020204" pitchFamily="34" charset="0"/>
              </a:rPr>
              <a:t> - WBC Differential: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D (Bacteriology) 2020/1</a:t>
            </a:r>
            <a:r>
              <a:rPr lang="en-US" sz="1400" dirty="0">
                <a:solidFill>
                  <a:srgbClr val="333333"/>
                </a:solidFill>
                <a:latin typeface="Arial" panose="020B0604020202020204" pitchFamily="34" charset="0"/>
              </a:rPr>
              <a:t> - Bacteria ID: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CGL (Coagulation) 2020/1</a:t>
            </a:r>
            <a:r>
              <a:rPr lang="en-US" sz="1400" dirty="0">
                <a:solidFill>
                  <a:srgbClr val="333333"/>
                </a:solidFill>
                <a:latin typeface="Arial" panose="020B0604020202020204" pitchFamily="34" charset="0"/>
              </a:rPr>
              <a:t> - Activated PTT, quant: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GH5I (HgbA1C International) 2020/1</a:t>
            </a:r>
            <a:r>
              <a:rPr lang="en-US" sz="1400" dirty="0">
                <a:solidFill>
                  <a:srgbClr val="333333"/>
                </a:solidFill>
                <a:latin typeface="Arial" panose="020B0604020202020204" pitchFamily="34" charset="0"/>
              </a:rPr>
              <a:t> - HBA1c %: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C (Chemistry ) 2020/2</a:t>
            </a:r>
            <a:r>
              <a:rPr lang="en-US" sz="1400" dirty="0">
                <a:solidFill>
                  <a:srgbClr val="333333"/>
                </a:solidFill>
                <a:latin typeface="Arial" panose="020B0604020202020204" pitchFamily="34" charset="0"/>
              </a:rPr>
              <a:t> - Calcium, Cholesterol - LDL, measured, Cholesterol - Total: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GH5I (HgbA1C International) 2020/2</a:t>
            </a:r>
            <a:r>
              <a:rPr lang="en-US" sz="1400" dirty="0">
                <a:solidFill>
                  <a:srgbClr val="333333"/>
                </a:solidFill>
                <a:latin typeface="Arial" panose="020B0604020202020204" pitchFamily="34" charset="0"/>
              </a:rPr>
              <a:t> - HBA1c %: Current event</a:t>
            </a:r>
            <a:br>
              <a:rPr lang="en-US" sz="1400" dirty="0">
                <a:solidFill>
                  <a:srgbClr val="333333"/>
                </a:solidFill>
                <a:latin typeface="Arial" panose="020B0604020202020204" pitchFamily="34" charset="0"/>
              </a:rPr>
            </a:br>
            <a:r>
              <a:rPr lang="en-US" sz="1400" b="1" dirty="0">
                <a:solidFill>
                  <a:srgbClr val="333333"/>
                </a:solidFill>
                <a:latin typeface="Arial" panose="020B0604020202020204" pitchFamily="34" charset="0"/>
              </a:rPr>
              <a:t>CAP VM (Viral Markers) 2020/2</a:t>
            </a:r>
            <a:r>
              <a:rPr lang="en-US" sz="1400" dirty="0">
                <a:solidFill>
                  <a:srgbClr val="333333"/>
                </a:solidFill>
                <a:latin typeface="Arial" panose="020B0604020202020204" pitchFamily="34" charset="0"/>
              </a:rPr>
              <a:t> - Anti-HBc (IgM): Current event</a:t>
            </a:r>
          </a:p>
          <a:p>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dirty="0">
                <a:solidFill>
                  <a:srgbClr val="FF0000"/>
                </a:solidFill>
                <a:latin typeface="Arial" panose="020B0604020202020204" pitchFamily="34" charset="0"/>
              </a:rPr>
              <a:t>Please log in to </a:t>
            </a:r>
            <a:r>
              <a:rPr lang="en-US" sz="1400" dirty="0">
                <a:solidFill>
                  <a:srgbClr val="FF0000"/>
                </a:solidFill>
                <a:latin typeface="Arial" panose="020B0604020202020204" pitchFamily="34" charset="0"/>
                <a:hlinkClick r:id="rId5"/>
              </a:rPr>
              <a:t>psmile.org</a:t>
            </a:r>
            <a:r>
              <a:rPr lang="en-US" sz="1400" dirty="0">
                <a:solidFill>
                  <a:srgbClr val="FF0000"/>
                </a:solidFill>
                <a:latin typeface="Arial" panose="020B0604020202020204" pitchFamily="34" charset="0"/>
              </a:rPr>
              <a:t> to view your current pending investigations.</a:t>
            </a:r>
            <a:br>
              <a:rPr lang="en-US" sz="1400" dirty="0">
                <a:solidFill>
                  <a:srgbClr val="FF0000"/>
                </a:solidFill>
                <a:latin typeface="Arial" panose="020B0604020202020204" pitchFamily="34" charset="0"/>
              </a:rPr>
            </a:br>
            <a:r>
              <a:rPr lang="en-US" sz="1400" dirty="0">
                <a:solidFill>
                  <a:srgbClr val="333333"/>
                </a:solidFill>
                <a:latin typeface="Arial" panose="020B0604020202020204" pitchFamily="34" charset="0"/>
              </a:rPr>
              <a:t/>
            </a:r>
            <a:br>
              <a:rPr lang="en-US" sz="1400" dirty="0">
                <a:solidFill>
                  <a:srgbClr val="333333"/>
                </a:solidFill>
                <a:latin typeface="Arial" panose="020B0604020202020204" pitchFamily="34" charset="0"/>
              </a:rPr>
            </a:br>
            <a:r>
              <a:rPr lang="en-US" sz="1400" dirty="0">
                <a:solidFill>
                  <a:srgbClr val="333333"/>
                </a:solidFill>
                <a:latin typeface="Arial" panose="020B0604020202020204" pitchFamily="34" charset="0"/>
              </a:rPr>
              <a:t>Please contact me with any questions regarding EQA status or if you need assistance with investigation steps. Congratulations on your successful performance on this survey event.</a:t>
            </a:r>
            <a:endParaRPr lang="en-US" sz="1400" b="0" i="0" dirty="0">
              <a:solidFill>
                <a:srgbClr val="333333"/>
              </a:solidFill>
              <a:effectLst/>
              <a:latin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8508093"/>
      </p:ext>
    </p:extLst>
  </p:cSld>
  <p:clrMapOvr>
    <a:masterClrMapping/>
  </p:clrMapOvr>
  <mc:AlternateContent xmlns:mc="http://schemas.openxmlformats.org/markup-compatibility/2006" xmlns:p14="http://schemas.microsoft.com/office/powerpoint/2010/main">
    <mc:Choice Requires="p14">
      <p:transition spd="slow" p14:dur="2000" advTm="37905"/>
    </mc:Choice>
    <mc:Fallback xmlns="">
      <p:transition spd="slow" advTm="37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5D5967-48AC-4FF1-825B-C4E764D9ED97}" type="slidenum">
              <a:rPr lang="en-US" smtClean="0"/>
              <a:t>5</a:t>
            </a:fld>
            <a:endParaRPr lang="en-US" dirty="0"/>
          </a:p>
        </p:txBody>
      </p:sp>
      <p:pic>
        <p:nvPicPr>
          <p:cNvPr id="7" name="Picture 6"/>
          <p:cNvPicPr>
            <a:picLocks noChangeAspect="1"/>
          </p:cNvPicPr>
          <p:nvPr/>
        </p:nvPicPr>
        <p:blipFill>
          <a:blip r:embed="rId6"/>
          <a:stretch>
            <a:fillRect/>
          </a:stretch>
        </p:blipFill>
        <p:spPr>
          <a:xfrm>
            <a:off x="1211528" y="772510"/>
            <a:ext cx="10218143" cy="4804377"/>
          </a:xfrm>
          <a:prstGeom prst="rect">
            <a:avLst/>
          </a:prstGeom>
        </p:spPr>
      </p:pic>
      <p:sp>
        <p:nvSpPr>
          <p:cNvPr id="8" name="Oval 7"/>
          <p:cNvSpPr/>
          <p:nvPr/>
        </p:nvSpPr>
        <p:spPr>
          <a:xfrm>
            <a:off x="9829801" y="1111468"/>
            <a:ext cx="159987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8534400" y="1003737"/>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42224012"/>
      </p:ext>
    </p:extLst>
  </p:cSld>
  <p:clrMapOvr>
    <a:masterClrMapping/>
  </p:clrMapOvr>
  <mc:AlternateContent xmlns:mc="http://schemas.openxmlformats.org/markup-compatibility/2006" xmlns:p14="http://schemas.microsoft.com/office/powerpoint/2010/main">
    <mc:Choice Requires="p14">
      <p:transition spd="slow" p14:dur="2000" advTm="23120"/>
    </mc:Choice>
    <mc:Fallback xmlns="">
      <p:transition spd="slow" advTm="2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6</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026" name="Picture 2" descr="image0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8560" y="341375"/>
            <a:ext cx="4013489" cy="563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911640"/>
      </p:ext>
    </p:extLst>
  </p:cSld>
  <p:clrMapOvr>
    <a:masterClrMapping/>
  </p:clrMapOvr>
  <mc:AlternateContent xmlns:mc="http://schemas.openxmlformats.org/markup-compatibility/2006" xmlns:p14="http://schemas.microsoft.com/office/powerpoint/2010/main">
    <mc:Choice Requires="p14">
      <p:transition spd="slow" p14:dur="2000" advTm="34233"/>
    </mc:Choice>
    <mc:Fallback xmlns="">
      <p:transition spd="slow" advTm="3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7</a:t>
            </a:fld>
            <a:endParaRPr lang="en-US" dirty="0"/>
          </a:p>
        </p:txBody>
      </p:sp>
      <p:pic>
        <p:nvPicPr>
          <p:cNvPr id="3" name="Picture 2"/>
          <p:cNvPicPr>
            <a:picLocks noChangeAspect="1"/>
          </p:cNvPicPr>
          <p:nvPr/>
        </p:nvPicPr>
        <p:blipFill>
          <a:blip r:embed="rId6"/>
          <a:stretch>
            <a:fillRect/>
          </a:stretch>
        </p:blipFill>
        <p:spPr>
          <a:xfrm>
            <a:off x="3337855" y="3237611"/>
            <a:ext cx="5705475" cy="2743200"/>
          </a:xfrm>
          <a:prstGeom prst="rect">
            <a:avLst/>
          </a:prstGeom>
        </p:spPr>
      </p:pic>
      <p:pic>
        <p:nvPicPr>
          <p:cNvPr id="4" name="Picture 3"/>
          <p:cNvPicPr>
            <a:picLocks noChangeAspect="1"/>
          </p:cNvPicPr>
          <p:nvPr/>
        </p:nvPicPr>
        <p:blipFill>
          <a:blip r:embed="rId7"/>
          <a:stretch>
            <a:fillRect/>
          </a:stretch>
        </p:blipFill>
        <p:spPr>
          <a:xfrm>
            <a:off x="3402395" y="876464"/>
            <a:ext cx="5827999" cy="1259764"/>
          </a:xfrm>
          <a:prstGeom prst="rect">
            <a:avLst/>
          </a:prstGeom>
        </p:spPr>
      </p:pic>
      <p:sp>
        <p:nvSpPr>
          <p:cNvPr id="5" name="Rounded Rectangle 4"/>
          <p:cNvSpPr/>
          <p:nvPr/>
        </p:nvSpPr>
        <p:spPr>
          <a:xfrm>
            <a:off x="3177406" y="3977646"/>
            <a:ext cx="6344966" cy="113826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3788909"/>
      </p:ext>
    </p:extLst>
  </p:cSld>
  <p:clrMapOvr>
    <a:masterClrMapping/>
  </p:clrMapOvr>
  <mc:AlternateContent xmlns:mc="http://schemas.openxmlformats.org/markup-compatibility/2006" xmlns:p14="http://schemas.microsoft.com/office/powerpoint/2010/main">
    <mc:Choice Requires="p14">
      <p:transition spd="slow" p14:dur="2000" advTm="16935"/>
    </mc:Choice>
    <mc:Fallback xmlns="">
      <p:transition spd="slow" advTm="1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8</a:t>
            </a:fld>
            <a:endParaRPr lang="en-US" dirty="0"/>
          </a:p>
        </p:txBody>
      </p:sp>
      <p:pic>
        <p:nvPicPr>
          <p:cNvPr id="7" name="Picture 6"/>
          <p:cNvPicPr>
            <a:picLocks noChangeAspect="1"/>
          </p:cNvPicPr>
          <p:nvPr/>
        </p:nvPicPr>
        <p:blipFill>
          <a:blip r:embed="rId6"/>
          <a:stretch>
            <a:fillRect/>
          </a:stretch>
        </p:blipFill>
        <p:spPr>
          <a:xfrm>
            <a:off x="201931" y="1288629"/>
            <a:ext cx="11795760" cy="2842055"/>
          </a:xfrm>
          <a:prstGeom prst="rect">
            <a:avLst/>
          </a:prstGeom>
        </p:spPr>
      </p:pic>
      <p:sp>
        <p:nvSpPr>
          <p:cNvPr id="4" name="Oval 3"/>
          <p:cNvSpPr/>
          <p:nvPr/>
        </p:nvSpPr>
        <p:spPr>
          <a:xfrm>
            <a:off x="8826062" y="1131466"/>
            <a:ext cx="12454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8655954" y="1795256"/>
            <a:ext cx="12454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0752215" y="1795256"/>
            <a:ext cx="1245476"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81360180"/>
      </p:ext>
    </p:extLst>
  </p:cSld>
  <p:clrMapOvr>
    <a:masterClrMapping/>
  </p:clrMapOvr>
  <mc:AlternateContent xmlns:mc="http://schemas.openxmlformats.org/markup-compatibility/2006" xmlns:p14="http://schemas.microsoft.com/office/powerpoint/2010/main">
    <mc:Choice Requires="p14">
      <p:transition spd="slow" p14:dur="2000" advTm="36443"/>
    </mc:Choice>
    <mc:Fallback xmlns="">
      <p:transition spd="slow" advTm="36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4"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5D5967-48AC-4FF1-825B-C4E764D9ED97}" type="slidenum">
              <a:rPr lang="en-US" smtClean="0"/>
              <a:t>9</a:t>
            </a:fld>
            <a:endParaRPr lang="en-US" dirty="0"/>
          </a:p>
        </p:txBody>
      </p:sp>
      <p:pic>
        <p:nvPicPr>
          <p:cNvPr id="7" name="Picture 6"/>
          <p:cNvPicPr/>
          <p:nvPr/>
        </p:nvPicPr>
        <p:blipFill>
          <a:blip r:embed="rId6"/>
          <a:stretch>
            <a:fillRect/>
          </a:stretch>
        </p:blipFill>
        <p:spPr>
          <a:xfrm>
            <a:off x="0" y="1524263"/>
            <a:ext cx="11779469" cy="3523592"/>
          </a:xfrm>
          <a:prstGeom prst="rect">
            <a:avLst/>
          </a:prstGeom>
        </p:spPr>
      </p:pic>
      <p:sp>
        <p:nvSpPr>
          <p:cNvPr id="8" name="Rounded Rectangle 7"/>
          <p:cNvSpPr/>
          <p:nvPr/>
        </p:nvSpPr>
        <p:spPr>
          <a:xfrm>
            <a:off x="9655481" y="2850401"/>
            <a:ext cx="2230822" cy="3842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10448115" y="3402208"/>
            <a:ext cx="1545021" cy="53668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9655481" y="2478583"/>
            <a:ext cx="2230822" cy="3842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95160967"/>
      </p:ext>
    </p:extLst>
  </p:cSld>
  <p:clrMapOvr>
    <a:masterClrMapping/>
  </p:clrMapOvr>
  <mc:AlternateContent xmlns:mc="http://schemas.openxmlformats.org/markup-compatibility/2006">
    <mc:Choice xmlns:p14="http://schemas.microsoft.com/office/powerpoint/2010/main" Requires="p14">
      <p:transition spd="slow" p14:dur="2000" advTm="68463"/>
    </mc:Choice>
    <mc:Fallback>
      <p:transition spd="slow" advTm="68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8" grpId="0" animBg="1"/>
      <p:bldP spid="8" grpId="1" animBg="1"/>
      <p:bldP spid="5" grpId="0" animBg="1"/>
      <p:bldP spid="5" grpId="1"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2"/>
</p:tagLst>
</file>

<file path=ppt/tags/tag10.xml><?xml version="1.0" encoding="utf-8"?>
<p:tagLst xmlns:a="http://schemas.openxmlformats.org/drawingml/2006/main" xmlns:r="http://schemas.openxmlformats.org/officeDocument/2006/relationships" xmlns:p="http://schemas.openxmlformats.org/presentationml/2006/main">
  <p:tag name="TIMING" val="|2.7|3.3"/>
</p:tagLst>
</file>

<file path=ppt/tags/tag11.xml><?xml version="1.0" encoding="utf-8"?>
<p:tagLst xmlns:a="http://schemas.openxmlformats.org/drawingml/2006/main" xmlns:r="http://schemas.openxmlformats.org/officeDocument/2006/relationships" xmlns:p="http://schemas.openxmlformats.org/presentationml/2006/main">
  <p:tag name="TIMING" val="|6.9|1.9|1.4"/>
</p:tagLst>
</file>

<file path=ppt/tags/tag12.xml><?xml version="1.0" encoding="utf-8"?>
<p:tagLst xmlns:a="http://schemas.openxmlformats.org/drawingml/2006/main" xmlns:r="http://schemas.openxmlformats.org/officeDocument/2006/relationships" xmlns:p="http://schemas.openxmlformats.org/presentationml/2006/main">
  <p:tag name="TIMING" val="|60.2"/>
</p:tagLst>
</file>

<file path=ppt/tags/tag13.xml><?xml version="1.0" encoding="utf-8"?>
<p:tagLst xmlns:a="http://schemas.openxmlformats.org/drawingml/2006/main" xmlns:r="http://schemas.openxmlformats.org/officeDocument/2006/relationships" xmlns:p="http://schemas.openxmlformats.org/presentationml/2006/main">
  <p:tag name="TIMING" val="|7.2|17.3"/>
</p:tagLst>
</file>

<file path=ppt/tags/tag14.xml><?xml version="1.0" encoding="utf-8"?>
<p:tagLst xmlns:a="http://schemas.openxmlformats.org/drawingml/2006/main" xmlns:r="http://schemas.openxmlformats.org/officeDocument/2006/relationships" xmlns:p="http://schemas.openxmlformats.org/presentationml/2006/main">
  <p:tag name="TIMING" val="|20.5|15.8|10.1|2.6|15.9"/>
</p:tagLst>
</file>

<file path=ppt/tags/tag15.xml><?xml version="1.0" encoding="utf-8"?>
<p:tagLst xmlns:a="http://schemas.openxmlformats.org/drawingml/2006/main" xmlns:r="http://schemas.openxmlformats.org/officeDocument/2006/relationships" xmlns:p="http://schemas.openxmlformats.org/presentationml/2006/main">
  <p:tag name="TIMING" val="|11|2.3|9.8"/>
</p:tagLst>
</file>

<file path=ppt/tags/tag2.xml><?xml version="1.0" encoding="utf-8"?>
<p:tagLst xmlns:a="http://schemas.openxmlformats.org/drawingml/2006/main" xmlns:r="http://schemas.openxmlformats.org/officeDocument/2006/relationships" xmlns:p="http://schemas.openxmlformats.org/presentationml/2006/main">
  <p:tag name="TIMING" val="|11.2|4.3"/>
</p:tagLst>
</file>

<file path=ppt/tags/tag3.xml><?xml version="1.0" encoding="utf-8"?>
<p:tagLst xmlns:a="http://schemas.openxmlformats.org/drawingml/2006/main" xmlns:r="http://schemas.openxmlformats.org/officeDocument/2006/relationships" xmlns:p="http://schemas.openxmlformats.org/presentationml/2006/main">
  <p:tag name="TIMING" val="|16.5|4.9|8.9"/>
</p:tagLst>
</file>

<file path=ppt/tags/tag4.xml><?xml version="1.0" encoding="utf-8"?>
<p:tagLst xmlns:a="http://schemas.openxmlformats.org/drawingml/2006/main" xmlns:r="http://schemas.openxmlformats.org/officeDocument/2006/relationships" xmlns:p="http://schemas.openxmlformats.org/presentationml/2006/main">
  <p:tag name="TIMING" val="|15.9|17.7|0.7|16.9|0.8"/>
</p:tagLst>
</file>

<file path=ppt/tags/tag5.xml><?xml version="1.0" encoding="utf-8"?>
<p:tagLst xmlns:a="http://schemas.openxmlformats.org/drawingml/2006/main" xmlns:r="http://schemas.openxmlformats.org/officeDocument/2006/relationships" xmlns:p="http://schemas.openxmlformats.org/presentationml/2006/main">
  <p:tag name="TIMING" val="|7.3|2.6|4.7|5.6|14.4|3.8|2.7|2.9|6.1"/>
</p:tagLst>
</file>

<file path=ppt/tags/tag6.xml><?xml version="1.0" encoding="utf-8"?>
<p:tagLst xmlns:a="http://schemas.openxmlformats.org/drawingml/2006/main" xmlns:r="http://schemas.openxmlformats.org/officeDocument/2006/relationships" xmlns:p="http://schemas.openxmlformats.org/presentationml/2006/main">
  <p:tag name="TIMING" val="|9.6|4.1|0.9"/>
</p:tagLst>
</file>

<file path=ppt/tags/tag7.xml><?xml version="1.0" encoding="utf-8"?>
<p:tagLst xmlns:a="http://schemas.openxmlformats.org/drawingml/2006/main" xmlns:r="http://schemas.openxmlformats.org/officeDocument/2006/relationships" xmlns:p="http://schemas.openxmlformats.org/presentationml/2006/main">
  <p:tag name="TIMING" val="|10.3|3|2.5|1.8|6.7|10.7"/>
</p:tagLst>
</file>

<file path=ppt/tags/tag8.xml><?xml version="1.0" encoding="utf-8"?>
<p:tagLst xmlns:a="http://schemas.openxmlformats.org/drawingml/2006/main" xmlns:r="http://schemas.openxmlformats.org/officeDocument/2006/relationships" xmlns:p="http://schemas.openxmlformats.org/presentationml/2006/main">
  <p:tag name="TIMING" val="|36.1|17.3|0.8|4.6|0.8"/>
</p:tagLst>
</file>

<file path=ppt/tags/tag9.xml><?xml version="1.0" encoding="utf-8"?>
<p:tagLst xmlns:a="http://schemas.openxmlformats.org/drawingml/2006/main" xmlns:r="http://schemas.openxmlformats.org/officeDocument/2006/relationships" xmlns:p="http://schemas.openxmlformats.org/presentationml/2006/main">
  <p:tag name="TIMING" val="|13.3|67.6|0.8|11.9|10.2|6.2"/>
</p:tagLst>
</file>

<file path=ppt/theme/theme1.xml><?xml version="1.0" encoding="utf-8"?>
<a:theme xmlns:a="http://schemas.openxmlformats.org/drawingml/2006/main" name="SMI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ILE" id="{2B4EBA4C-161B-4A3F-A021-B2B14E2AF48D}" vid="{C21B160B-4645-4E3D-83ED-5ADEBC249E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SMILE</Template>
  <TotalTime>1367</TotalTime>
  <Words>1587</Words>
  <Application>Microsoft Office PowerPoint</Application>
  <PresentationFormat>Widescreen</PresentationFormat>
  <Paragraphs>128</Paragraphs>
  <Slides>28</Slides>
  <Notes>25</Notes>
  <HiddenSlides>0</HiddenSlides>
  <MMClips>28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SMILE</vt:lpstr>
      <vt:lpstr>PowerPoint Presentation</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Hanes</dc:creator>
  <cp:lastModifiedBy>Heidi Hanes</cp:lastModifiedBy>
  <cp:revision>96</cp:revision>
  <dcterms:created xsi:type="dcterms:W3CDTF">2020-08-18T17:02:54Z</dcterms:created>
  <dcterms:modified xsi:type="dcterms:W3CDTF">2021-12-20T18:27:44Z</dcterms:modified>
</cp:coreProperties>
</file>