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2.xml" ContentType="application/vnd.openxmlformats-officedocument.presentationml.tags+xml"/>
  <Override PartName="/ppt/notesSlides/notesSlide7.xml" ContentType="application/vnd.openxmlformats-officedocument.presentationml.notesSlide+xml"/>
  <Override PartName="/ppt/tags/tag3.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4.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5.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6.xml" ContentType="application/vnd.openxmlformats-officedocument.presentationml.tags+xml"/>
  <Override PartName="/ppt/notesSlides/notesSlide16.xml" ContentType="application/vnd.openxmlformats-officedocument.presentationml.notesSlide+xml"/>
  <Override PartName="/ppt/tags/tag7.xml" ContentType="application/vnd.openxmlformats-officedocument.presentationml.tags+xml"/>
  <Override PartName="/ppt/notesSlides/notesSlide17.xml" ContentType="application/vnd.openxmlformats-officedocument.presentationml.notesSlide+xml"/>
  <Override PartName="/ppt/tags/tag8.xml" ContentType="application/vnd.openxmlformats-officedocument.presentationml.tags+xml"/>
  <Override PartName="/ppt/notesSlides/notesSlide18.xml" ContentType="application/vnd.openxmlformats-officedocument.presentationml.notesSlide+xml"/>
  <Override PartName="/ppt/tags/tag9.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10.xml" ContentType="application/vnd.openxmlformats-officedocument.presentationml.tags+xml"/>
  <Override PartName="/ppt/notesSlides/notesSlide21.xml" ContentType="application/vnd.openxmlformats-officedocument.presentationml.notesSlide+xml"/>
  <Override PartName="/ppt/tags/tag11.xml" ContentType="application/vnd.openxmlformats-officedocument.presentationml.tags+xml"/>
  <Override PartName="/ppt/notesSlides/notesSlide22.xml" ContentType="application/vnd.openxmlformats-officedocument.presentationml.notesSlide+xml"/>
  <Override PartName="/ppt/tags/tag12.xml" ContentType="application/vnd.openxmlformats-officedocument.presentationml.tags+xml"/>
  <Override PartName="/ppt/notesSlides/notesSlide23.xml" ContentType="application/vnd.openxmlformats-officedocument.presentationml.notesSlide+xml"/>
  <Override PartName="/ppt/tags/tag13.xml" ContentType="application/vnd.openxmlformats-officedocument.presentationml.tags+xml"/>
  <Override PartName="/ppt/notesSlides/notesSlide24.xml" ContentType="application/vnd.openxmlformats-officedocument.presentationml.notesSlide+xml"/>
  <Override PartName="/ppt/tags/tag14.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80" r:id="rId2"/>
    <p:sldId id="257" r:id="rId3"/>
    <p:sldId id="283" r:id="rId4"/>
    <p:sldId id="258" r:id="rId5"/>
    <p:sldId id="259" r:id="rId6"/>
    <p:sldId id="260" r:id="rId7"/>
    <p:sldId id="261" r:id="rId8"/>
    <p:sldId id="262" r:id="rId9"/>
    <p:sldId id="290" r:id="rId10"/>
    <p:sldId id="291" r:id="rId11"/>
    <p:sldId id="304" r:id="rId12"/>
    <p:sldId id="292" r:id="rId13"/>
    <p:sldId id="303" r:id="rId14"/>
    <p:sldId id="293" r:id="rId15"/>
    <p:sldId id="294" r:id="rId16"/>
    <p:sldId id="295" r:id="rId17"/>
    <p:sldId id="296" r:id="rId18"/>
    <p:sldId id="297" r:id="rId19"/>
    <p:sldId id="298" r:id="rId20"/>
    <p:sldId id="299" r:id="rId21"/>
    <p:sldId id="300" r:id="rId22"/>
    <p:sldId id="301" r:id="rId23"/>
    <p:sldId id="302" r:id="rId24"/>
    <p:sldId id="279" r:id="rId25"/>
    <p:sldId id="274" r:id="rId26"/>
    <p:sldId id="284" r:id="rId27"/>
    <p:sldId id="285" r:id="rId28"/>
    <p:sldId id="286" r:id="rId29"/>
    <p:sldId id="287" r:id="rId30"/>
    <p:sldId id="288" r:id="rId31"/>
    <p:sldId id="305" r:id="rId32"/>
    <p:sldId id="289" r:id="rId33"/>
  </p:sldIdLst>
  <p:sldSz cx="12192000" cy="6858000"/>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y Rada" initials="AR" lastIdx="8" clrIdx="0">
    <p:extLst>
      <p:ext uri="{19B8F6BF-5375-455C-9EA6-DF929625EA0E}">
        <p15:presenceInfo xmlns:p15="http://schemas.microsoft.com/office/powerpoint/2012/main" userId="S-1-5-21-1214440339-484763869-725345543-496408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8908" autoAdjust="0"/>
  </p:normalViewPr>
  <p:slideViewPr>
    <p:cSldViewPr snapToGrid="0">
      <p:cViewPr varScale="1">
        <p:scale>
          <a:sx n="76" d="100"/>
          <a:sy n="76" d="100"/>
        </p:scale>
        <p:origin x="296" y="48"/>
      </p:cViewPr>
      <p:guideLst/>
    </p:cSldViewPr>
  </p:slideViewPr>
  <p:notesTextViewPr>
    <p:cViewPr>
      <p:scale>
        <a:sx n="1" d="1"/>
        <a:sy n="1" d="1"/>
      </p:scale>
      <p:origin x="0" y="0"/>
    </p:cViewPr>
  </p:notesTextViewPr>
  <p:notesViewPr>
    <p:cSldViewPr snapToGrid="0">
      <p:cViewPr varScale="1">
        <p:scale>
          <a:sx n="49" d="100"/>
          <a:sy n="49" d="100"/>
        </p:scale>
        <p:origin x="2740" y="4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6434"/>
          </a:xfrm>
          <a:prstGeom prst="rect">
            <a:avLst/>
          </a:prstGeom>
        </p:spPr>
        <p:txBody>
          <a:bodyPr vert="horz" lIns="92446" tIns="46223" rIns="92446" bIns="46223" rtlCol="0"/>
          <a:lstStyle>
            <a:lvl1pPr algn="l">
              <a:defRPr sz="1200"/>
            </a:lvl1pPr>
          </a:lstStyle>
          <a:p>
            <a:endParaRPr lang="en-US" dirty="0"/>
          </a:p>
        </p:txBody>
      </p:sp>
      <p:sp>
        <p:nvSpPr>
          <p:cNvPr id="3" name="Date Placeholder 2"/>
          <p:cNvSpPr>
            <a:spLocks noGrp="1"/>
          </p:cNvSpPr>
          <p:nvPr>
            <p:ph type="dt" idx="1"/>
          </p:nvPr>
        </p:nvSpPr>
        <p:spPr>
          <a:xfrm>
            <a:off x="3898102" y="0"/>
            <a:ext cx="2982119" cy="466434"/>
          </a:xfrm>
          <a:prstGeom prst="rect">
            <a:avLst/>
          </a:prstGeom>
        </p:spPr>
        <p:txBody>
          <a:bodyPr vert="horz" lIns="92446" tIns="46223" rIns="92446" bIns="46223" rtlCol="0"/>
          <a:lstStyle>
            <a:lvl1pPr algn="r">
              <a:defRPr sz="1200"/>
            </a:lvl1pPr>
          </a:lstStyle>
          <a:p>
            <a:fld id="{D9F21FFD-5D6F-42C7-AB38-1A91C364C813}" type="datetimeFigureOut">
              <a:rPr lang="en-US" smtClean="0"/>
              <a:t>12/20/2021</a:t>
            </a:fld>
            <a:endParaRPr lang="en-US" dirty="0"/>
          </a:p>
        </p:txBody>
      </p:sp>
      <p:sp>
        <p:nvSpPr>
          <p:cNvPr id="4" name="Slide Image Placeholder 3"/>
          <p:cNvSpPr>
            <a:spLocks noGrp="1" noRot="1" noChangeAspect="1"/>
          </p:cNvSpPr>
          <p:nvPr>
            <p:ph type="sldImg" idx="2"/>
          </p:nvPr>
        </p:nvSpPr>
        <p:spPr>
          <a:xfrm>
            <a:off x="654050" y="1162050"/>
            <a:ext cx="5575300" cy="3136900"/>
          </a:xfrm>
          <a:prstGeom prst="rect">
            <a:avLst/>
          </a:prstGeom>
          <a:noFill/>
          <a:ln w="12700">
            <a:solidFill>
              <a:prstClr val="black"/>
            </a:solidFill>
          </a:ln>
        </p:spPr>
        <p:txBody>
          <a:bodyPr vert="horz" lIns="92446" tIns="46223" rIns="92446" bIns="46223" rtlCol="0" anchor="ctr"/>
          <a:lstStyle/>
          <a:p>
            <a:endParaRPr lang="en-US" dirty="0"/>
          </a:p>
        </p:txBody>
      </p:sp>
      <p:sp>
        <p:nvSpPr>
          <p:cNvPr id="5" name="Notes Placeholder 4"/>
          <p:cNvSpPr>
            <a:spLocks noGrp="1"/>
          </p:cNvSpPr>
          <p:nvPr>
            <p:ph type="body" sz="quarter" idx="3"/>
          </p:nvPr>
        </p:nvSpPr>
        <p:spPr>
          <a:xfrm>
            <a:off x="688182" y="4473892"/>
            <a:ext cx="5505450" cy="3660458"/>
          </a:xfrm>
          <a:prstGeom prst="rect">
            <a:avLst/>
          </a:prstGeom>
        </p:spPr>
        <p:txBody>
          <a:bodyPr vert="horz" lIns="92446" tIns="46223" rIns="92446" bIns="46223"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82119" cy="466433"/>
          </a:xfrm>
          <a:prstGeom prst="rect">
            <a:avLst/>
          </a:prstGeom>
        </p:spPr>
        <p:txBody>
          <a:bodyPr vert="horz" lIns="92446" tIns="46223" rIns="92446" bIns="4622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98102" y="8829967"/>
            <a:ext cx="2982119" cy="466433"/>
          </a:xfrm>
          <a:prstGeom prst="rect">
            <a:avLst/>
          </a:prstGeom>
        </p:spPr>
        <p:txBody>
          <a:bodyPr vert="horz" lIns="92446" tIns="46223" rIns="92446" bIns="46223" rtlCol="0" anchor="b"/>
          <a:lstStyle>
            <a:lvl1pPr algn="r">
              <a:defRPr sz="1200"/>
            </a:lvl1pPr>
          </a:lstStyle>
          <a:p>
            <a:fld id="{084E88A5-640C-4218-9126-14B2F6A412B2}" type="slidenum">
              <a:rPr lang="en-US" smtClean="0"/>
              <a:t>‹#›</a:t>
            </a:fld>
            <a:endParaRPr lang="en-US" dirty="0"/>
          </a:p>
        </p:txBody>
      </p:sp>
    </p:spTree>
    <p:extLst>
      <p:ext uri="{BB962C8B-B14F-4D97-AF65-F5344CB8AC3E}">
        <p14:creationId xmlns:p14="http://schemas.microsoft.com/office/powerpoint/2010/main" val="830255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0000FF"/>
              </a:solidFill>
            </a:endParaRPr>
          </a:p>
        </p:txBody>
      </p:sp>
      <p:sp>
        <p:nvSpPr>
          <p:cNvPr id="4" name="Slide Number Placeholder 3"/>
          <p:cNvSpPr>
            <a:spLocks noGrp="1"/>
          </p:cNvSpPr>
          <p:nvPr>
            <p:ph type="sldNum" sz="quarter" idx="10"/>
          </p:nvPr>
        </p:nvSpPr>
        <p:spPr/>
        <p:txBody>
          <a:bodyPr/>
          <a:lstStyle/>
          <a:p>
            <a:fld id="{084E88A5-640C-4218-9126-14B2F6A412B2}" type="slidenum">
              <a:rPr lang="en-US" smtClean="0"/>
              <a:t>1</a:t>
            </a:fld>
            <a:endParaRPr lang="en-US" dirty="0"/>
          </a:p>
        </p:txBody>
      </p:sp>
    </p:spTree>
    <p:extLst>
      <p:ext uri="{BB962C8B-B14F-4D97-AF65-F5344CB8AC3E}">
        <p14:creationId xmlns:p14="http://schemas.microsoft.com/office/powerpoint/2010/main" val="23284784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the bottom all</a:t>
            </a:r>
            <a:r>
              <a:rPr lang="en-US" baseline="0" dirty="0" smtClean="0"/>
              <a:t> closed investigations will be listed under “Closed IRs”</a:t>
            </a:r>
            <a:endParaRPr lang="en-US" dirty="0"/>
          </a:p>
        </p:txBody>
      </p:sp>
      <p:sp>
        <p:nvSpPr>
          <p:cNvPr id="4" name="Slide Number Placeholder 3"/>
          <p:cNvSpPr>
            <a:spLocks noGrp="1"/>
          </p:cNvSpPr>
          <p:nvPr>
            <p:ph type="sldNum" sz="quarter" idx="10"/>
          </p:nvPr>
        </p:nvSpPr>
        <p:spPr/>
        <p:txBody>
          <a:bodyPr/>
          <a:lstStyle/>
          <a:p>
            <a:fld id="{084E88A5-640C-4218-9126-14B2F6A412B2}" type="slidenum">
              <a:rPr lang="en-US" smtClean="0"/>
              <a:t>10</a:t>
            </a:fld>
            <a:endParaRPr lang="en-US" dirty="0"/>
          </a:p>
        </p:txBody>
      </p:sp>
    </p:spTree>
    <p:extLst>
      <p:ext uri="{BB962C8B-B14F-4D97-AF65-F5344CB8AC3E}">
        <p14:creationId xmlns:p14="http://schemas.microsoft.com/office/powerpoint/2010/main" val="17879059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click on the See recent changes to this form a document</a:t>
            </a:r>
            <a:r>
              <a:rPr lang="en-US" baseline="0" dirty="0" smtClean="0"/>
              <a:t> will come up with all of the changes and versions of the IR.</a:t>
            </a:r>
            <a:endParaRPr lang="en-US" dirty="0"/>
          </a:p>
        </p:txBody>
      </p:sp>
      <p:sp>
        <p:nvSpPr>
          <p:cNvPr id="4" name="Slide Number Placeholder 3"/>
          <p:cNvSpPr>
            <a:spLocks noGrp="1"/>
          </p:cNvSpPr>
          <p:nvPr>
            <p:ph type="sldNum" sz="quarter" idx="10"/>
          </p:nvPr>
        </p:nvSpPr>
        <p:spPr/>
        <p:txBody>
          <a:bodyPr/>
          <a:lstStyle/>
          <a:p>
            <a:fld id="{084E88A5-640C-4218-9126-14B2F6A412B2}" type="slidenum">
              <a:rPr lang="en-US" smtClean="0"/>
              <a:t>11</a:t>
            </a:fld>
            <a:endParaRPr lang="en-US" dirty="0"/>
          </a:p>
        </p:txBody>
      </p:sp>
    </p:spTree>
    <p:extLst>
      <p:ext uri="{BB962C8B-B14F-4D97-AF65-F5344CB8AC3E}">
        <p14:creationId xmlns:p14="http://schemas.microsoft.com/office/powerpoint/2010/main" val="10329321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correct type of investigation form will be populated. The Analyzer Name/Model should be confirmed and the rest need to be filled in</a:t>
            </a:r>
            <a:endParaRPr lang="en-US" dirty="0"/>
          </a:p>
        </p:txBody>
      </p:sp>
      <p:sp>
        <p:nvSpPr>
          <p:cNvPr id="4" name="Slide Number Placeholder 3"/>
          <p:cNvSpPr>
            <a:spLocks noGrp="1"/>
          </p:cNvSpPr>
          <p:nvPr>
            <p:ph type="sldNum" sz="quarter" idx="10"/>
          </p:nvPr>
        </p:nvSpPr>
        <p:spPr/>
        <p:txBody>
          <a:bodyPr/>
          <a:lstStyle/>
          <a:p>
            <a:fld id="{084E88A5-640C-4218-9126-14B2F6A412B2}" type="slidenum">
              <a:rPr lang="en-US" smtClean="0"/>
              <a:t>12</a:t>
            </a:fld>
            <a:endParaRPr lang="en-US" dirty="0"/>
          </a:p>
        </p:txBody>
      </p:sp>
    </p:spTree>
    <p:extLst>
      <p:ext uri="{BB962C8B-B14F-4D97-AF65-F5344CB8AC3E}">
        <p14:creationId xmlns:p14="http://schemas.microsoft.com/office/powerpoint/2010/main" val="22074242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the laboratory never received the survey instead</a:t>
            </a:r>
            <a:r>
              <a:rPr lang="en-US" baseline="0" dirty="0" smtClean="0"/>
              <a:t> of entering dates for the received, performed and submitted dates can click on N/A and enter comment why did not perform the testing. Either dates or comments must be entered in this section. </a:t>
            </a:r>
            <a:endParaRPr lang="en-US" dirty="0"/>
          </a:p>
        </p:txBody>
      </p:sp>
      <p:sp>
        <p:nvSpPr>
          <p:cNvPr id="4" name="Slide Number Placeholder 3"/>
          <p:cNvSpPr>
            <a:spLocks noGrp="1"/>
          </p:cNvSpPr>
          <p:nvPr>
            <p:ph type="sldNum" sz="quarter" idx="10"/>
          </p:nvPr>
        </p:nvSpPr>
        <p:spPr/>
        <p:txBody>
          <a:bodyPr/>
          <a:lstStyle/>
          <a:p>
            <a:fld id="{084E88A5-640C-4218-9126-14B2F6A412B2}" type="slidenum">
              <a:rPr lang="en-US" smtClean="0"/>
              <a:t>13</a:t>
            </a:fld>
            <a:endParaRPr lang="en-US" dirty="0"/>
          </a:p>
        </p:txBody>
      </p:sp>
    </p:spTree>
    <p:extLst>
      <p:ext uri="{BB962C8B-B14F-4D97-AF65-F5344CB8AC3E}">
        <p14:creationId xmlns:p14="http://schemas.microsoft.com/office/powerpoint/2010/main" val="19145687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Under the unacceptable EQA Panel the following will be filled out</a:t>
            </a:r>
            <a:endParaRPr lang="en-US" dirty="0"/>
          </a:p>
        </p:txBody>
      </p:sp>
      <p:sp>
        <p:nvSpPr>
          <p:cNvPr id="4" name="Slide Number Placeholder 3"/>
          <p:cNvSpPr>
            <a:spLocks noGrp="1"/>
          </p:cNvSpPr>
          <p:nvPr>
            <p:ph type="sldNum" sz="quarter" idx="10"/>
          </p:nvPr>
        </p:nvSpPr>
        <p:spPr/>
        <p:txBody>
          <a:bodyPr/>
          <a:lstStyle/>
          <a:p>
            <a:fld id="{084E88A5-640C-4218-9126-14B2F6A412B2}" type="slidenum">
              <a:rPr lang="en-US" smtClean="0"/>
              <a:t>14</a:t>
            </a:fld>
            <a:endParaRPr lang="en-US" dirty="0"/>
          </a:p>
        </p:txBody>
      </p:sp>
    </p:spTree>
    <p:extLst>
      <p:ext uri="{BB962C8B-B14F-4D97-AF65-F5344CB8AC3E}">
        <p14:creationId xmlns:p14="http://schemas.microsoft.com/office/powerpoint/2010/main" val="41704555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for whatever</a:t>
            </a:r>
            <a:r>
              <a:rPr lang="en-US" baseline="0" dirty="0" smtClean="0"/>
              <a:t> reason the site does not enter results for a survey and does not contact pSMILE a score of 0% will be given. For these analytes only one line will appear for all results. If the survey can be run the site should attach the results to the investigation which will be explain in this training.  In the Repeated Result box enter: “See </a:t>
            </a:r>
            <a:r>
              <a:rPr lang="en-US" baseline="0" smtClean="0"/>
              <a:t>Attachments”. If </a:t>
            </a:r>
            <a:r>
              <a:rPr lang="en-US" baseline="0" dirty="0" smtClean="0"/>
              <a:t>the results cannot be run then in the Explanation box enter the reason why they were not.</a:t>
            </a:r>
            <a:endParaRPr lang="en-US" dirty="0"/>
          </a:p>
        </p:txBody>
      </p:sp>
      <p:sp>
        <p:nvSpPr>
          <p:cNvPr id="4" name="Slide Number Placeholder 3"/>
          <p:cNvSpPr>
            <a:spLocks noGrp="1"/>
          </p:cNvSpPr>
          <p:nvPr>
            <p:ph type="sldNum" sz="quarter" idx="10"/>
          </p:nvPr>
        </p:nvSpPr>
        <p:spPr/>
        <p:txBody>
          <a:bodyPr/>
          <a:lstStyle/>
          <a:p>
            <a:fld id="{084E88A5-640C-4218-9126-14B2F6A412B2}" type="slidenum">
              <a:rPr lang="en-US" smtClean="0"/>
              <a:t>15</a:t>
            </a:fld>
            <a:endParaRPr lang="en-US" dirty="0"/>
          </a:p>
        </p:txBody>
      </p:sp>
    </p:spTree>
    <p:extLst>
      <p:ext uri="{BB962C8B-B14F-4D97-AF65-F5344CB8AC3E}">
        <p14:creationId xmlns:p14="http://schemas.microsoft.com/office/powerpoint/2010/main" val="29797087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If the survey has several analytes that require an investigation the laboratory needs to decide if need only one investigation or multiple.</a:t>
            </a:r>
            <a:r>
              <a:rPr lang="en-US" baseline="0" dirty="0" smtClean="0"/>
              <a:t> If investigation shows same cause can use one but if different causes then they should be split. </a:t>
            </a:r>
            <a:r>
              <a:rPr lang="en-US" dirty="0" smtClean="0"/>
              <a:t>If you need to split</a:t>
            </a:r>
            <a:r>
              <a:rPr lang="en-US" baseline="0" dirty="0" smtClean="0"/>
              <a:t> click on the Enable Split IR, Then click in box of analyte to split , then click on “go split”</a:t>
            </a:r>
            <a:endParaRPr lang="en-US" dirty="0" smtClean="0"/>
          </a:p>
          <a:p>
            <a:endParaRPr lang="en-US" dirty="0"/>
          </a:p>
        </p:txBody>
      </p:sp>
      <p:sp>
        <p:nvSpPr>
          <p:cNvPr id="4" name="Slide Number Placeholder 3"/>
          <p:cNvSpPr>
            <a:spLocks noGrp="1"/>
          </p:cNvSpPr>
          <p:nvPr>
            <p:ph type="sldNum" sz="quarter" idx="10"/>
          </p:nvPr>
        </p:nvSpPr>
        <p:spPr/>
        <p:txBody>
          <a:bodyPr/>
          <a:lstStyle/>
          <a:p>
            <a:fld id="{084E88A5-640C-4218-9126-14B2F6A412B2}" type="slidenum">
              <a:rPr lang="en-US" smtClean="0"/>
              <a:t>16</a:t>
            </a:fld>
            <a:endParaRPr lang="en-US" dirty="0"/>
          </a:p>
        </p:txBody>
      </p:sp>
    </p:spTree>
    <p:extLst>
      <p:ext uri="{BB962C8B-B14F-4D97-AF65-F5344CB8AC3E}">
        <p14:creationId xmlns:p14="http://schemas.microsoft.com/office/powerpoint/2010/main" val="32331673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 This will create two separate ones in this case. Just make sure you want them separate. Can’t put back together</a:t>
            </a:r>
            <a:endParaRPr lang="en-US" dirty="0" smtClean="0"/>
          </a:p>
          <a:p>
            <a:endParaRPr lang="en-US" dirty="0"/>
          </a:p>
        </p:txBody>
      </p:sp>
      <p:sp>
        <p:nvSpPr>
          <p:cNvPr id="4" name="Slide Number Placeholder 3"/>
          <p:cNvSpPr>
            <a:spLocks noGrp="1"/>
          </p:cNvSpPr>
          <p:nvPr>
            <p:ph type="sldNum" sz="quarter" idx="10"/>
          </p:nvPr>
        </p:nvSpPr>
        <p:spPr/>
        <p:txBody>
          <a:bodyPr/>
          <a:lstStyle/>
          <a:p>
            <a:fld id="{084E88A5-640C-4218-9126-14B2F6A412B2}" type="slidenum">
              <a:rPr lang="en-US" smtClean="0"/>
              <a:t>17</a:t>
            </a:fld>
            <a:endParaRPr lang="en-US" dirty="0"/>
          </a:p>
        </p:txBody>
      </p:sp>
    </p:spTree>
    <p:extLst>
      <p:ext uri="{BB962C8B-B14F-4D97-AF65-F5344CB8AC3E}">
        <p14:creationId xmlns:p14="http://schemas.microsoft.com/office/powerpoint/2010/main" val="14706599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Under the three</a:t>
            </a:r>
            <a:r>
              <a:rPr lang="en-US" baseline="0" dirty="0" smtClean="0"/>
              <a:t> section – Pre-Analytical, Analytical and Post Analytical need to check the appropriate box and add any comments to help explain choice such as Survey arrived warm temperature was 37 C upon receipt.</a:t>
            </a:r>
            <a:endParaRPr lang="en-US" dirty="0"/>
          </a:p>
        </p:txBody>
      </p:sp>
      <p:sp>
        <p:nvSpPr>
          <p:cNvPr id="4" name="Slide Number Placeholder 3"/>
          <p:cNvSpPr>
            <a:spLocks noGrp="1"/>
          </p:cNvSpPr>
          <p:nvPr>
            <p:ph type="sldNum" sz="quarter" idx="10"/>
          </p:nvPr>
        </p:nvSpPr>
        <p:spPr/>
        <p:txBody>
          <a:bodyPr/>
          <a:lstStyle/>
          <a:p>
            <a:fld id="{084E88A5-640C-4218-9126-14B2F6A412B2}" type="slidenum">
              <a:rPr lang="en-US" smtClean="0"/>
              <a:t>18</a:t>
            </a:fld>
            <a:endParaRPr lang="en-US" dirty="0"/>
          </a:p>
        </p:txBody>
      </p:sp>
    </p:spTree>
    <p:extLst>
      <p:ext uri="{BB962C8B-B14F-4D97-AF65-F5344CB8AC3E}">
        <p14:creationId xmlns:p14="http://schemas.microsoft.com/office/powerpoint/2010/main" val="34953390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Fill in the Investigative</a:t>
            </a:r>
            <a:r>
              <a:rPr lang="en-US" baseline="0" dirty="0" smtClean="0"/>
              <a:t> Actions and Root Cause, Personnel training/competency reviewed, and Type of error if check “Other” must explain what it was</a:t>
            </a:r>
            <a:endParaRPr lang="en-US" dirty="0"/>
          </a:p>
        </p:txBody>
      </p:sp>
      <p:sp>
        <p:nvSpPr>
          <p:cNvPr id="4" name="Slide Number Placeholder 3"/>
          <p:cNvSpPr>
            <a:spLocks noGrp="1"/>
          </p:cNvSpPr>
          <p:nvPr>
            <p:ph type="sldNum" sz="quarter" idx="10"/>
          </p:nvPr>
        </p:nvSpPr>
        <p:spPr/>
        <p:txBody>
          <a:bodyPr/>
          <a:lstStyle/>
          <a:p>
            <a:fld id="{084E88A5-640C-4218-9126-14B2F6A412B2}" type="slidenum">
              <a:rPr lang="en-US" smtClean="0"/>
              <a:t>19</a:t>
            </a:fld>
            <a:endParaRPr lang="en-US" dirty="0"/>
          </a:p>
        </p:txBody>
      </p:sp>
    </p:spTree>
    <p:extLst>
      <p:ext uri="{BB962C8B-B14F-4D97-AF65-F5344CB8AC3E}">
        <p14:creationId xmlns:p14="http://schemas.microsoft.com/office/powerpoint/2010/main" val="4250960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4E88A5-640C-4218-9126-14B2F6A412B2}" type="slidenum">
              <a:rPr lang="en-US" smtClean="0"/>
              <a:t>2</a:t>
            </a:fld>
            <a:endParaRPr lang="en-US" dirty="0"/>
          </a:p>
        </p:txBody>
      </p:sp>
    </p:spTree>
    <p:extLst>
      <p:ext uri="{BB962C8B-B14F-4D97-AF65-F5344CB8AC3E}">
        <p14:creationId xmlns:p14="http://schemas.microsoft.com/office/powerpoint/2010/main" val="28809062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Finally fill in the Study Impact and Future Preventative</a:t>
            </a:r>
            <a:r>
              <a:rPr lang="en-US" baseline="0" dirty="0" smtClean="0"/>
              <a:t> Measures/Action</a:t>
            </a:r>
            <a:endParaRPr lang="en-US" dirty="0"/>
          </a:p>
        </p:txBody>
      </p:sp>
      <p:sp>
        <p:nvSpPr>
          <p:cNvPr id="4" name="Slide Number Placeholder 3"/>
          <p:cNvSpPr>
            <a:spLocks noGrp="1"/>
          </p:cNvSpPr>
          <p:nvPr>
            <p:ph type="sldNum" sz="quarter" idx="10"/>
          </p:nvPr>
        </p:nvSpPr>
        <p:spPr/>
        <p:txBody>
          <a:bodyPr/>
          <a:lstStyle/>
          <a:p>
            <a:fld id="{084E88A5-640C-4218-9126-14B2F6A412B2}" type="slidenum">
              <a:rPr lang="en-US" smtClean="0"/>
              <a:t>20</a:t>
            </a:fld>
            <a:endParaRPr lang="en-US" dirty="0"/>
          </a:p>
        </p:txBody>
      </p:sp>
    </p:spTree>
    <p:extLst>
      <p:ext uri="{BB962C8B-B14F-4D97-AF65-F5344CB8AC3E}">
        <p14:creationId xmlns:p14="http://schemas.microsoft.com/office/powerpoint/2010/main" val="2483820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final section to fill in is the Final Signoff</a:t>
            </a:r>
            <a:r>
              <a:rPr lang="en-US" baseline="0" dirty="0" smtClean="0"/>
              <a:t> and Submission section. If you have any other comments to add put in the comment box. You don’t need to enter anything here if don’t want. At any point in completing the IR form you can save your work using the “Save Progress” button. Everything already filled out will be saved.. </a:t>
            </a:r>
            <a:endParaRPr lang="en-US" dirty="0"/>
          </a:p>
        </p:txBody>
      </p:sp>
      <p:sp>
        <p:nvSpPr>
          <p:cNvPr id="4" name="Slide Number Placeholder 3"/>
          <p:cNvSpPr>
            <a:spLocks noGrp="1"/>
          </p:cNvSpPr>
          <p:nvPr>
            <p:ph type="sldNum" sz="quarter" idx="10"/>
          </p:nvPr>
        </p:nvSpPr>
        <p:spPr/>
        <p:txBody>
          <a:bodyPr/>
          <a:lstStyle/>
          <a:p>
            <a:fld id="{084E88A5-640C-4218-9126-14B2F6A412B2}" type="slidenum">
              <a:rPr lang="en-US" smtClean="0"/>
              <a:t>21</a:t>
            </a:fld>
            <a:endParaRPr lang="en-US" dirty="0"/>
          </a:p>
        </p:txBody>
      </p:sp>
    </p:spTree>
    <p:extLst>
      <p:ext uri="{BB962C8B-B14F-4D97-AF65-F5344CB8AC3E}">
        <p14:creationId xmlns:p14="http://schemas.microsoft.com/office/powerpoint/2010/main" val="21390783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a:t>
            </a:r>
            <a:r>
              <a:rPr lang="en-US" baseline="0" dirty="0" smtClean="0"/>
              <a:t> have any documents for your investigations such as repeated results sheets, QC charts, service reports these can be submitted to be reviewed by SMILE and the Networks by using the ‘Choose Files’ button. This will open a tab to navigate to the documents. Once document is chosen click open and it will appear in this section. Click on “Upload” to attach. The document will appear and you can click on it to open to confirm correct document. If not can remove using the “Remove” button.  </a:t>
            </a:r>
            <a:endParaRPr lang="en-US" dirty="0"/>
          </a:p>
        </p:txBody>
      </p:sp>
      <p:sp>
        <p:nvSpPr>
          <p:cNvPr id="4" name="Slide Number Placeholder 3"/>
          <p:cNvSpPr>
            <a:spLocks noGrp="1"/>
          </p:cNvSpPr>
          <p:nvPr>
            <p:ph type="sldNum" sz="quarter" idx="10"/>
          </p:nvPr>
        </p:nvSpPr>
        <p:spPr/>
        <p:txBody>
          <a:bodyPr/>
          <a:lstStyle/>
          <a:p>
            <a:fld id="{084E88A5-640C-4218-9126-14B2F6A412B2}" type="slidenum">
              <a:rPr lang="en-US" smtClean="0"/>
              <a:t>22</a:t>
            </a:fld>
            <a:endParaRPr lang="en-US" dirty="0"/>
          </a:p>
        </p:txBody>
      </p:sp>
    </p:spTree>
    <p:extLst>
      <p:ext uri="{BB962C8B-B14F-4D97-AF65-F5344CB8AC3E}">
        <p14:creationId xmlns:p14="http://schemas.microsoft.com/office/powerpoint/2010/main" val="36150633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  Once all fields have been completed the  investigation can be submitted by using the Sign &amp; Submit button. If there are any missing fields will get a pop-up telling you to complete required fields that will show up in red saying This Field is required.</a:t>
            </a:r>
          </a:p>
          <a:p>
            <a:endParaRPr lang="en-US" dirty="0"/>
          </a:p>
        </p:txBody>
      </p:sp>
      <p:sp>
        <p:nvSpPr>
          <p:cNvPr id="4" name="Slide Number Placeholder 3"/>
          <p:cNvSpPr>
            <a:spLocks noGrp="1"/>
          </p:cNvSpPr>
          <p:nvPr>
            <p:ph type="sldNum" sz="quarter" idx="10"/>
          </p:nvPr>
        </p:nvSpPr>
        <p:spPr/>
        <p:txBody>
          <a:bodyPr/>
          <a:lstStyle/>
          <a:p>
            <a:fld id="{084E88A5-640C-4218-9126-14B2F6A412B2}" type="slidenum">
              <a:rPr lang="en-US" smtClean="0"/>
              <a:t>23</a:t>
            </a:fld>
            <a:endParaRPr lang="en-US" dirty="0"/>
          </a:p>
        </p:txBody>
      </p:sp>
    </p:spTree>
    <p:extLst>
      <p:ext uri="{BB962C8B-B14F-4D97-AF65-F5344CB8AC3E}">
        <p14:creationId xmlns:p14="http://schemas.microsoft.com/office/powerpoint/2010/main" val="38205489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there are any supporting documents attached to the investigation,</a:t>
            </a:r>
            <a:r>
              <a:rPr lang="en-US" baseline="0" dirty="0" smtClean="0"/>
              <a:t> these can be viewed </a:t>
            </a:r>
            <a:r>
              <a:rPr lang="en-US" dirty="0" smtClean="0"/>
              <a:t> by going to the “Laboratory Sign Here”  section</a:t>
            </a:r>
            <a:r>
              <a:rPr lang="en-US" baseline="0" dirty="0" smtClean="0"/>
              <a:t> and clicking on any of the uploaded documents. Be aware that if the lab has not entered any results and the grade is 0% there will be only on line under the Unacceptable Result Panel” and if the laboratory has run the survey the results will be attached as a document.</a:t>
            </a:r>
            <a:endParaRPr lang="en-US" dirty="0"/>
          </a:p>
        </p:txBody>
      </p:sp>
      <p:sp>
        <p:nvSpPr>
          <p:cNvPr id="4" name="Slide Number Placeholder 3"/>
          <p:cNvSpPr>
            <a:spLocks noGrp="1"/>
          </p:cNvSpPr>
          <p:nvPr>
            <p:ph type="sldNum" sz="quarter" idx="10"/>
          </p:nvPr>
        </p:nvSpPr>
        <p:spPr/>
        <p:txBody>
          <a:bodyPr/>
          <a:lstStyle/>
          <a:p>
            <a:fld id="{084E88A5-640C-4218-9126-14B2F6A412B2}" type="slidenum">
              <a:rPr lang="en-US" smtClean="0"/>
              <a:t>24</a:t>
            </a:fld>
            <a:endParaRPr lang="en-US" dirty="0"/>
          </a:p>
        </p:txBody>
      </p:sp>
    </p:spTree>
    <p:extLst>
      <p:ext uri="{BB962C8B-B14F-4D97-AF65-F5344CB8AC3E}">
        <p14:creationId xmlns:p14="http://schemas.microsoft.com/office/powerpoint/2010/main" val="35551378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a:t>
            </a:r>
            <a:r>
              <a:rPr lang="en-US" baseline="0" dirty="0" smtClean="0"/>
              <a:t> the investigation is ready for the PNL to review, the Network Sign Here section will become available. Please be aware that if any network representative who is not the PNL, they will not be able to accept or reject the investigation.</a:t>
            </a:r>
          </a:p>
          <a:p>
            <a:r>
              <a:rPr lang="en-US" baseline="0" dirty="0" smtClean="0"/>
              <a:t>The PNL should review the completed investigation and either accept or reject as needed. If it is rejected the reason for rejection should be entered into the Comment section so that the laboratory will know what additional information is needed. The investigation will be returned to the laboratory for further investigation.</a:t>
            </a:r>
          </a:p>
          <a:p>
            <a:r>
              <a:rPr lang="en-US" baseline="0" dirty="0" smtClean="0"/>
              <a:t>When the investigation is accepted by both the Network and SMILE an email will be sent to email list notifying that the investigation is ready for pSMILE closed. </a:t>
            </a:r>
            <a:endParaRPr lang="en-US" dirty="0"/>
          </a:p>
        </p:txBody>
      </p:sp>
      <p:sp>
        <p:nvSpPr>
          <p:cNvPr id="4" name="Slide Number Placeholder 3"/>
          <p:cNvSpPr>
            <a:spLocks noGrp="1"/>
          </p:cNvSpPr>
          <p:nvPr>
            <p:ph type="sldNum" sz="quarter" idx="10"/>
          </p:nvPr>
        </p:nvSpPr>
        <p:spPr/>
        <p:txBody>
          <a:bodyPr/>
          <a:lstStyle/>
          <a:p>
            <a:fld id="{084E88A5-640C-4218-9126-14B2F6A412B2}" type="slidenum">
              <a:rPr lang="en-US" smtClean="0"/>
              <a:t>25</a:t>
            </a:fld>
            <a:endParaRPr lang="en-US" dirty="0"/>
          </a:p>
        </p:txBody>
      </p:sp>
    </p:spTree>
    <p:extLst>
      <p:ext uri="{BB962C8B-B14F-4D97-AF65-F5344CB8AC3E}">
        <p14:creationId xmlns:p14="http://schemas.microsoft.com/office/powerpoint/2010/main" val="22476381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following slides are  examples of the emails that will be sent showing the progress of the</a:t>
            </a:r>
            <a:r>
              <a:rPr lang="en-US" baseline="0" dirty="0" smtClean="0"/>
              <a:t> investigation. The first will be sent when the laboratory submits the investigation. All networks will have access to view the investigation at any time in the process. </a:t>
            </a:r>
            <a:endParaRPr lang="en-US" dirty="0"/>
          </a:p>
        </p:txBody>
      </p:sp>
      <p:sp>
        <p:nvSpPr>
          <p:cNvPr id="4" name="Slide Number Placeholder 3"/>
          <p:cNvSpPr>
            <a:spLocks noGrp="1"/>
          </p:cNvSpPr>
          <p:nvPr>
            <p:ph type="sldNum" sz="quarter" idx="10"/>
          </p:nvPr>
        </p:nvSpPr>
        <p:spPr/>
        <p:txBody>
          <a:bodyPr/>
          <a:lstStyle/>
          <a:p>
            <a:fld id="{084E88A5-640C-4218-9126-14B2F6A412B2}" type="slidenum">
              <a:rPr lang="en-US" smtClean="0"/>
              <a:t>26</a:t>
            </a:fld>
            <a:endParaRPr lang="en-US" dirty="0"/>
          </a:p>
        </p:txBody>
      </p:sp>
    </p:spTree>
    <p:extLst>
      <p:ext uri="{BB962C8B-B14F-4D97-AF65-F5344CB8AC3E}">
        <p14:creationId xmlns:p14="http://schemas.microsoft.com/office/powerpoint/2010/main" val="14547232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a:t>
            </a:r>
            <a:r>
              <a:rPr lang="en-US" baseline="0" dirty="0" smtClean="0"/>
              <a:t> SMILE rejects the investigation, the IR will be sent back to the laboratory with comments added for the laboratory to complete the IR</a:t>
            </a:r>
            <a:endParaRPr lang="en-US" dirty="0"/>
          </a:p>
        </p:txBody>
      </p:sp>
      <p:sp>
        <p:nvSpPr>
          <p:cNvPr id="4" name="Slide Number Placeholder 3"/>
          <p:cNvSpPr>
            <a:spLocks noGrp="1"/>
          </p:cNvSpPr>
          <p:nvPr>
            <p:ph type="sldNum" sz="quarter" idx="10"/>
          </p:nvPr>
        </p:nvSpPr>
        <p:spPr/>
        <p:txBody>
          <a:bodyPr/>
          <a:lstStyle/>
          <a:p>
            <a:fld id="{084E88A5-640C-4218-9126-14B2F6A412B2}" type="slidenum">
              <a:rPr lang="en-US" smtClean="0"/>
              <a:t>27</a:t>
            </a:fld>
            <a:endParaRPr lang="en-US" dirty="0"/>
          </a:p>
        </p:txBody>
      </p:sp>
    </p:spTree>
    <p:extLst>
      <p:ext uri="{BB962C8B-B14F-4D97-AF65-F5344CB8AC3E}">
        <p14:creationId xmlns:p14="http://schemas.microsoft.com/office/powerpoint/2010/main" val="12894448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SMILE</a:t>
            </a:r>
            <a:r>
              <a:rPr lang="en-US" baseline="0" dirty="0" smtClean="0"/>
              <a:t> accepts the IR, then it will be sent to the PNL for review</a:t>
            </a:r>
            <a:endParaRPr lang="en-US" dirty="0"/>
          </a:p>
        </p:txBody>
      </p:sp>
      <p:sp>
        <p:nvSpPr>
          <p:cNvPr id="4" name="Slide Number Placeholder 3"/>
          <p:cNvSpPr>
            <a:spLocks noGrp="1"/>
          </p:cNvSpPr>
          <p:nvPr>
            <p:ph type="sldNum" sz="quarter" idx="10"/>
          </p:nvPr>
        </p:nvSpPr>
        <p:spPr/>
        <p:txBody>
          <a:bodyPr/>
          <a:lstStyle/>
          <a:p>
            <a:fld id="{084E88A5-640C-4218-9126-14B2F6A412B2}" type="slidenum">
              <a:rPr lang="en-US" smtClean="0"/>
              <a:t>28</a:t>
            </a:fld>
            <a:endParaRPr lang="en-US" dirty="0"/>
          </a:p>
        </p:txBody>
      </p:sp>
    </p:spTree>
    <p:extLst>
      <p:ext uri="{BB962C8B-B14F-4D97-AF65-F5344CB8AC3E}">
        <p14:creationId xmlns:p14="http://schemas.microsoft.com/office/powerpoint/2010/main" val="3337643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the IR is rejected by the Network,</a:t>
            </a:r>
            <a:r>
              <a:rPr lang="en-US" baseline="0" dirty="0" smtClean="0"/>
              <a:t> it will be sent back to the laboratory with a comment for completion in the Network Sign Here section. </a:t>
            </a:r>
            <a:r>
              <a:rPr lang="en-US" dirty="0" smtClean="0"/>
              <a:t>An email will be sent again</a:t>
            </a:r>
            <a:r>
              <a:rPr lang="en-US" baseline="0" dirty="0" smtClean="0"/>
              <a:t> to the main contact and person that completed IR. Once lab re-submitted the investigation, will return to SMILE to review and eventually to the Network PNL </a:t>
            </a:r>
            <a:endParaRPr lang="en-US" dirty="0"/>
          </a:p>
        </p:txBody>
      </p:sp>
      <p:sp>
        <p:nvSpPr>
          <p:cNvPr id="4" name="Slide Number Placeholder 3"/>
          <p:cNvSpPr>
            <a:spLocks noGrp="1"/>
          </p:cNvSpPr>
          <p:nvPr>
            <p:ph type="sldNum" sz="quarter" idx="10"/>
          </p:nvPr>
        </p:nvSpPr>
        <p:spPr/>
        <p:txBody>
          <a:bodyPr/>
          <a:lstStyle/>
          <a:p>
            <a:fld id="{084E88A5-640C-4218-9126-14B2F6A412B2}" type="slidenum">
              <a:rPr lang="en-US" smtClean="0"/>
              <a:t>29</a:t>
            </a:fld>
            <a:endParaRPr lang="en-US" dirty="0"/>
          </a:p>
        </p:txBody>
      </p:sp>
    </p:spTree>
    <p:extLst>
      <p:ext uri="{BB962C8B-B14F-4D97-AF65-F5344CB8AC3E}">
        <p14:creationId xmlns:p14="http://schemas.microsoft.com/office/powerpoint/2010/main" val="551403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defRPr/>
            </a:pPr>
            <a:r>
              <a:rPr lang="en-US" dirty="0" smtClean="0"/>
              <a:t>SMILE will be moving the following investigations forms</a:t>
            </a:r>
            <a:r>
              <a:rPr lang="en-US" baseline="0" dirty="0" smtClean="0"/>
              <a:t> to the web-based version: Quantitative, Qualitative and Microbiology. The </a:t>
            </a:r>
            <a:r>
              <a:rPr lang="en-US" baseline="0" dirty="0" err="1" smtClean="0"/>
              <a:t>SmartSpot</a:t>
            </a:r>
            <a:r>
              <a:rPr lang="en-US" baseline="0" dirty="0" smtClean="0"/>
              <a:t> investigation will continue to be sent to SmartSpot. </a:t>
            </a:r>
            <a:r>
              <a:rPr lang="en-US" strike="noStrike" baseline="0" dirty="0" smtClean="0">
                <a:solidFill>
                  <a:srgbClr val="FF0000"/>
                </a:solidFill>
              </a:rPr>
              <a:t>The MTS Vaginal Wet Prep investigation report will also not be moved to the web-based form</a:t>
            </a:r>
            <a:r>
              <a:rPr lang="en-US" baseline="0" dirty="0" smtClean="0">
                <a:solidFill>
                  <a:srgbClr val="FF0000"/>
                </a:solidFill>
              </a:rPr>
              <a:t>. </a:t>
            </a:r>
            <a:r>
              <a:rPr lang="en-US" baseline="0" dirty="0" smtClean="0"/>
              <a:t>This will continue on the paper form.</a:t>
            </a:r>
            <a:endParaRPr lang="en-US" dirty="0" smtClean="0"/>
          </a:p>
          <a:p>
            <a:endParaRPr lang="en-US" dirty="0"/>
          </a:p>
        </p:txBody>
      </p:sp>
      <p:sp>
        <p:nvSpPr>
          <p:cNvPr id="4" name="Slide Number Placeholder 3"/>
          <p:cNvSpPr>
            <a:spLocks noGrp="1"/>
          </p:cNvSpPr>
          <p:nvPr>
            <p:ph type="sldNum" sz="quarter" idx="10"/>
          </p:nvPr>
        </p:nvSpPr>
        <p:spPr/>
        <p:txBody>
          <a:bodyPr/>
          <a:lstStyle/>
          <a:p>
            <a:fld id="{084E88A5-640C-4218-9126-14B2F6A412B2}" type="slidenum">
              <a:rPr lang="en-US" smtClean="0"/>
              <a:t>3</a:t>
            </a:fld>
            <a:endParaRPr lang="en-US" dirty="0"/>
          </a:p>
        </p:txBody>
      </p:sp>
    </p:spTree>
    <p:extLst>
      <p:ext uri="{BB962C8B-B14F-4D97-AF65-F5344CB8AC3E}">
        <p14:creationId xmlns:p14="http://schemas.microsoft.com/office/powerpoint/2010/main" val="19272413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accepted by both SMILE and </a:t>
            </a:r>
            <a:r>
              <a:rPr lang="en-US" dirty="0" smtClean="0"/>
              <a:t>PNL an email is sent to DAIDS POC for acknowledgement.</a:t>
            </a:r>
            <a:endParaRPr lang="en-US" dirty="0"/>
          </a:p>
        </p:txBody>
      </p:sp>
      <p:sp>
        <p:nvSpPr>
          <p:cNvPr id="4" name="Slide Number Placeholder 3"/>
          <p:cNvSpPr>
            <a:spLocks noGrp="1"/>
          </p:cNvSpPr>
          <p:nvPr>
            <p:ph type="sldNum" sz="quarter" idx="10"/>
          </p:nvPr>
        </p:nvSpPr>
        <p:spPr/>
        <p:txBody>
          <a:bodyPr/>
          <a:lstStyle/>
          <a:p>
            <a:fld id="{084E88A5-640C-4218-9126-14B2F6A412B2}" type="slidenum">
              <a:rPr lang="en-US" smtClean="0"/>
              <a:t>30</a:t>
            </a:fld>
            <a:endParaRPr lang="en-US" dirty="0"/>
          </a:p>
        </p:txBody>
      </p:sp>
    </p:spTree>
    <p:extLst>
      <p:ext uri="{BB962C8B-B14F-4D97-AF65-F5344CB8AC3E}">
        <p14:creationId xmlns:p14="http://schemas.microsoft.com/office/powerpoint/2010/main" val="37268240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Once the DAIDS POC has acknowledge and email will be sent to the lab and pSMILE coordinators to close the investigation. The coordinator will print out the completed IR and attach any documents that were submitted by the laboratory. If there are multiple IRs for one survey, all will be combined into one PDF. This will then be sent out to the mail group for that laboratory. </a:t>
            </a:r>
            <a:endParaRPr lang="en-US" dirty="0" smtClean="0"/>
          </a:p>
          <a:p>
            <a:endParaRPr lang="en-US" dirty="0"/>
          </a:p>
        </p:txBody>
      </p:sp>
      <p:sp>
        <p:nvSpPr>
          <p:cNvPr id="4" name="Slide Number Placeholder 3"/>
          <p:cNvSpPr>
            <a:spLocks noGrp="1"/>
          </p:cNvSpPr>
          <p:nvPr>
            <p:ph type="sldNum" sz="quarter" idx="10"/>
          </p:nvPr>
        </p:nvSpPr>
        <p:spPr/>
        <p:txBody>
          <a:bodyPr/>
          <a:lstStyle/>
          <a:p>
            <a:fld id="{084E88A5-640C-4218-9126-14B2F6A412B2}" type="slidenum">
              <a:rPr lang="en-US" smtClean="0"/>
              <a:t>31</a:t>
            </a:fld>
            <a:endParaRPr lang="en-US" dirty="0"/>
          </a:p>
        </p:txBody>
      </p:sp>
    </p:spTree>
    <p:extLst>
      <p:ext uri="{BB962C8B-B14F-4D97-AF65-F5344CB8AC3E}">
        <p14:creationId xmlns:p14="http://schemas.microsoft.com/office/powerpoint/2010/main" val="16623364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2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smtClean="0"/>
          </a:p>
        </p:txBody>
      </p:sp>
      <p:sp>
        <p:nvSpPr>
          <p:cNvPr id="292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1122" indent="-288893">
              <a:spcBef>
                <a:spcPct val="30000"/>
              </a:spcBef>
              <a:defRPr sz="1200">
                <a:solidFill>
                  <a:schemeClr val="tx1"/>
                </a:solidFill>
                <a:latin typeface="Calibri" panose="020F0502020204030204" pitchFamily="34" charset="0"/>
              </a:defRPr>
            </a:lvl2pPr>
            <a:lvl3pPr marL="1155573" indent="-231115">
              <a:spcBef>
                <a:spcPct val="30000"/>
              </a:spcBef>
              <a:defRPr sz="1200">
                <a:solidFill>
                  <a:schemeClr val="tx1"/>
                </a:solidFill>
                <a:latin typeface="Calibri" panose="020F0502020204030204" pitchFamily="34" charset="0"/>
              </a:defRPr>
            </a:lvl3pPr>
            <a:lvl4pPr marL="1617802" indent="-231115">
              <a:spcBef>
                <a:spcPct val="30000"/>
              </a:spcBef>
              <a:defRPr sz="1200">
                <a:solidFill>
                  <a:schemeClr val="tx1"/>
                </a:solidFill>
                <a:latin typeface="Calibri" panose="020F0502020204030204" pitchFamily="34" charset="0"/>
              </a:defRPr>
            </a:lvl4pPr>
            <a:lvl5pPr marL="2080031" indent="-231115">
              <a:spcBef>
                <a:spcPct val="30000"/>
              </a:spcBef>
              <a:defRPr sz="1200">
                <a:solidFill>
                  <a:schemeClr val="tx1"/>
                </a:solidFill>
                <a:latin typeface="Calibri" panose="020F0502020204030204" pitchFamily="34" charset="0"/>
              </a:defRPr>
            </a:lvl5pPr>
            <a:lvl6pPr marL="2542261" indent="-231115" eaLnBrk="0" fontAlgn="base" hangingPunct="0">
              <a:spcBef>
                <a:spcPct val="30000"/>
              </a:spcBef>
              <a:spcAft>
                <a:spcPct val="0"/>
              </a:spcAft>
              <a:defRPr sz="1200">
                <a:solidFill>
                  <a:schemeClr val="tx1"/>
                </a:solidFill>
                <a:latin typeface="Calibri" panose="020F0502020204030204" pitchFamily="34" charset="0"/>
              </a:defRPr>
            </a:lvl6pPr>
            <a:lvl7pPr marL="3004490" indent="-231115" eaLnBrk="0" fontAlgn="base" hangingPunct="0">
              <a:spcBef>
                <a:spcPct val="30000"/>
              </a:spcBef>
              <a:spcAft>
                <a:spcPct val="0"/>
              </a:spcAft>
              <a:defRPr sz="1200">
                <a:solidFill>
                  <a:schemeClr val="tx1"/>
                </a:solidFill>
                <a:latin typeface="Calibri" panose="020F0502020204030204" pitchFamily="34" charset="0"/>
              </a:defRPr>
            </a:lvl7pPr>
            <a:lvl8pPr marL="3466719" indent="-231115" eaLnBrk="0" fontAlgn="base" hangingPunct="0">
              <a:spcBef>
                <a:spcPct val="30000"/>
              </a:spcBef>
              <a:spcAft>
                <a:spcPct val="0"/>
              </a:spcAft>
              <a:defRPr sz="1200">
                <a:solidFill>
                  <a:schemeClr val="tx1"/>
                </a:solidFill>
                <a:latin typeface="Calibri" panose="020F0502020204030204" pitchFamily="34" charset="0"/>
              </a:defRPr>
            </a:lvl8pPr>
            <a:lvl9pPr marL="3928948" indent="-231115" eaLnBrk="0" fontAlgn="base" hangingPunct="0">
              <a:spcBef>
                <a:spcPct val="30000"/>
              </a:spcBef>
              <a:spcAft>
                <a:spcPct val="0"/>
              </a:spcAft>
              <a:defRPr sz="1200">
                <a:solidFill>
                  <a:schemeClr val="tx1"/>
                </a:solidFill>
                <a:latin typeface="Calibri" panose="020F0502020204030204" pitchFamily="34" charset="0"/>
              </a:defRPr>
            </a:lvl9pPr>
          </a:lstStyle>
          <a:p>
            <a:pPr fontAlgn="base">
              <a:spcBef>
                <a:spcPct val="0"/>
              </a:spcBef>
              <a:spcAft>
                <a:spcPct val="0"/>
              </a:spcAft>
            </a:pPr>
            <a:fld id="{CDCFFE4C-2CEE-44AD-A6EF-2575E686CFF7}" type="slidenum">
              <a:rPr lang="en-US" altLang="en-US" smtClean="0"/>
              <a:pPr fontAlgn="base">
                <a:spcBef>
                  <a:spcPct val="0"/>
                </a:spcBef>
                <a:spcAft>
                  <a:spcPct val="0"/>
                </a:spcAft>
              </a:pPr>
              <a:t>32</a:t>
            </a:fld>
            <a:endParaRPr lang="en-US" altLang="en-US" dirty="0" smtClean="0"/>
          </a:p>
        </p:txBody>
      </p:sp>
    </p:spTree>
    <p:extLst>
      <p:ext uri="{BB962C8B-B14F-4D97-AF65-F5344CB8AC3E}">
        <p14:creationId xmlns:p14="http://schemas.microsoft.com/office/powerpoint/2010/main" val="5547084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defRPr/>
            </a:pPr>
            <a:r>
              <a:rPr lang="en-US" dirty="0" smtClean="0"/>
              <a:t>When a new investigation is required it will</a:t>
            </a:r>
            <a:r>
              <a:rPr lang="en-US" baseline="0" dirty="0" smtClean="0"/>
              <a:t> show on regular monthly email for </a:t>
            </a:r>
            <a:r>
              <a:rPr lang="en-US" dirty="0" smtClean="0"/>
              <a:t>EQA/Action plan</a:t>
            </a:r>
            <a:r>
              <a:rPr lang="en-US" baseline="0" dirty="0" smtClean="0"/>
              <a:t>. A comment has been added, seen here is red, to direct you to the website for the investigations.</a:t>
            </a:r>
          </a:p>
          <a:p>
            <a:pPr defTabSz="924458">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084E88A5-640C-4218-9126-14B2F6A412B2}" type="slidenum">
              <a:rPr lang="en-US" smtClean="0"/>
              <a:t>4</a:t>
            </a:fld>
            <a:endParaRPr lang="en-US" dirty="0"/>
          </a:p>
        </p:txBody>
      </p:sp>
    </p:spTree>
    <p:extLst>
      <p:ext uri="{BB962C8B-B14F-4D97-AF65-F5344CB8AC3E}">
        <p14:creationId xmlns:p14="http://schemas.microsoft.com/office/powerpoint/2010/main" val="32121788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Network representatives will need  access to our psmile.org site.  If you do not have access please click “Request Access”</a:t>
            </a:r>
            <a:endParaRPr lang="en-US" dirty="0"/>
          </a:p>
        </p:txBody>
      </p:sp>
      <p:sp>
        <p:nvSpPr>
          <p:cNvPr id="4" name="Slide Number Placeholder 3"/>
          <p:cNvSpPr>
            <a:spLocks noGrp="1"/>
          </p:cNvSpPr>
          <p:nvPr>
            <p:ph type="sldNum" sz="quarter" idx="10"/>
          </p:nvPr>
        </p:nvSpPr>
        <p:spPr/>
        <p:txBody>
          <a:bodyPr/>
          <a:lstStyle/>
          <a:p>
            <a:fld id="{084E88A5-640C-4218-9126-14B2F6A412B2}" type="slidenum">
              <a:rPr lang="en-US" smtClean="0"/>
              <a:t>5</a:t>
            </a:fld>
            <a:endParaRPr lang="en-US" dirty="0"/>
          </a:p>
        </p:txBody>
      </p:sp>
    </p:spTree>
    <p:extLst>
      <p:ext uri="{BB962C8B-B14F-4D97-AF65-F5344CB8AC3E}">
        <p14:creationId xmlns:p14="http://schemas.microsoft.com/office/powerpoint/2010/main" val="2891403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Make sure you specify which affiliation you are requesting in the form, so you can access the new web-based IR for that laboratory</a:t>
            </a:r>
            <a:endParaRPr lang="en-US" dirty="0"/>
          </a:p>
        </p:txBody>
      </p:sp>
      <p:sp>
        <p:nvSpPr>
          <p:cNvPr id="4" name="Slide Number Placeholder 3"/>
          <p:cNvSpPr>
            <a:spLocks noGrp="1"/>
          </p:cNvSpPr>
          <p:nvPr>
            <p:ph type="sldNum" sz="quarter" idx="10"/>
          </p:nvPr>
        </p:nvSpPr>
        <p:spPr/>
        <p:txBody>
          <a:bodyPr/>
          <a:lstStyle/>
          <a:p>
            <a:fld id="{084E88A5-640C-4218-9126-14B2F6A412B2}" type="slidenum">
              <a:rPr lang="en-US" smtClean="0"/>
              <a:t>6</a:t>
            </a:fld>
            <a:endParaRPr lang="en-US" dirty="0"/>
          </a:p>
        </p:txBody>
      </p:sp>
    </p:spTree>
    <p:extLst>
      <p:ext uri="{BB962C8B-B14F-4D97-AF65-F5344CB8AC3E}">
        <p14:creationId xmlns:p14="http://schemas.microsoft.com/office/powerpoint/2010/main" val="1625726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Under the Quick Links</a:t>
            </a:r>
            <a:r>
              <a:rPr lang="en-US" baseline="0" dirty="0" smtClean="0"/>
              <a:t> click on IR for Networks. This will take you to the IR list</a:t>
            </a:r>
            <a:endParaRPr lang="en-US" dirty="0"/>
          </a:p>
        </p:txBody>
      </p:sp>
      <p:sp>
        <p:nvSpPr>
          <p:cNvPr id="4" name="Slide Number Placeholder 3"/>
          <p:cNvSpPr>
            <a:spLocks noGrp="1"/>
          </p:cNvSpPr>
          <p:nvPr>
            <p:ph type="sldNum" sz="quarter" idx="10"/>
          </p:nvPr>
        </p:nvSpPr>
        <p:spPr/>
        <p:txBody>
          <a:bodyPr/>
          <a:lstStyle/>
          <a:p>
            <a:fld id="{084E88A5-640C-4218-9126-14B2F6A412B2}" type="slidenum">
              <a:rPr lang="en-US" smtClean="0"/>
              <a:t>7</a:t>
            </a:fld>
            <a:endParaRPr lang="en-US" dirty="0"/>
          </a:p>
        </p:txBody>
      </p:sp>
    </p:spTree>
    <p:extLst>
      <p:ext uri="{BB962C8B-B14F-4D97-AF65-F5344CB8AC3E}">
        <p14:creationId xmlns:p14="http://schemas.microsoft.com/office/powerpoint/2010/main" val="31587257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top section will list all of the pending investigation(s) for which you are the  PNL. You will be able to tell which ones need to be processed by the your network because under the “Who has it? Column </a:t>
            </a:r>
            <a:r>
              <a:rPr lang="en-US" baseline="0" dirty="0" err="1" smtClean="0"/>
              <a:t>itwill</a:t>
            </a:r>
            <a:r>
              <a:rPr lang="en-US" baseline="0" dirty="0" smtClean="0"/>
              <a:t> say Network . The investigation can be viewed by clicking on “View IR”</a:t>
            </a:r>
            <a:endParaRPr lang="en-US" dirty="0"/>
          </a:p>
        </p:txBody>
      </p:sp>
      <p:sp>
        <p:nvSpPr>
          <p:cNvPr id="4" name="Slide Number Placeholder 3"/>
          <p:cNvSpPr>
            <a:spLocks noGrp="1"/>
          </p:cNvSpPr>
          <p:nvPr>
            <p:ph type="sldNum" sz="quarter" idx="10"/>
          </p:nvPr>
        </p:nvSpPr>
        <p:spPr/>
        <p:txBody>
          <a:bodyPr/>
          <a:lstStyle/>
          <a:p>
            <a:fld id="{084E88A5-640C-4218-9126-14B2F6A412B2}" type="slidenum">
              <a:rPr lang="en-US" smtClean="0"/>
              <a:t>8</a:t>
            </a:fld>
            <a:endParaRPr lang="en-US" dirty="0"/>
          </a:p>
        </p:txBody>
      </p:sp>
    </p:spTree>
    <p:extLst>
      <p:ext uri="{BB962C8B-B14F-4D97-AF65-F5344CB8AC3E}">
        <p14:creationId xmlns:p14="http://schemas.microsoft.com/office/powerpoint/2010/main" val="7323729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Below the PNL list there is another list under the heading “Other IRS (read-only).</a:t>
            </a:r>
            <a:r>
              <a:rPr lang="en-US" baseline="0" dirty="0" smtClean="0"/>
              <a:t> All networks will be able to view the investigation in process but will not able to access any of the investigation sections </a:t>
            </a:r>
            <a:endParaRPr lang="en-US" dirty="0"/>
          </a:p>
        </p:txBody>
      </p:sp>
      <p:sp>
        <p:nvSpPr>
          <p:cNvPr id="4" name="Slide Number Placeholder 3"/>
          <p:cNvSpPr>
            <a:spLocks noGrp="1"/>
          </p:cNvSpPr>
          <p:nvPr>
            <p:ph type="sldNum" sz="quarter" idx="10"/>
          </p:nvPr>
        </p:nvSpPr>
        <p:spPr/>
        <p:txBody>
          <a:bodyPr/>
          <a:lstStyle/>
          <a:p>
            <a:fld id="{084E88A5-640C-4218-9126-14B2F6A412B2}" type="slidenum">
              <a:rPr lang="en-US" smtClean="0"/>
              <a:t>9</a:t>
            </a:fld>
            <a:endParaRPr lang="en-US" dirty="0"/>
          </a:p>
        </p:txBody>
      </p:sp>
    </p:spTree>
    <p:extLst>
      <p:ext uri="{BB962C8B-B14F-4D97-AF65-F5344CB8AC3E}">
        <p14:creationId xmlns:p14="http://schemas.microsoft.com/office/powerpoint/2010/main" val="5778844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5F5ED6-F094-41A7-9936-78DC0BF9D104}" type="datetime1">
              <a:rPr lang="en-US" smtClean="0"/>
              <a:t>12/20/2021</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9448800" y="5980811"/>
            <a:ext cx="2743200" cy="365125"/>
          </a:xfrm>
        </p:spPr>
        <p:txBody>
          <a:bodyPr/>
          <a:lstStyle/>
          <a:p>
            <a:fld id="{6B5D5967-48AC-4FF1-825B-C4E764D9ED97}" type="slidenum">
              <a:rPr lang="en-US" smtClean="0"/>
              <a:t>‹#›</a:t>
            </a:fld>
            <a:endParaRPr lang="en-US" dirty="0"/>
          </a:p>
        </p:txBody>
      </p:sp>
      <p:grpSp>
        <p:nvGrpSpPr>
          <p:cNvPr id="7" name="Group 6"/>
          <p:cNvGrpSpPr/>
          <p:nvPr/>
        </p:nvGrpSpPr>
        <p:grpSpPr>
          <a:xfrm>
            <a:off x="0" y="6282880"/>
            <a:ext cx="12192000" cy="575120"/>
            <a:chOff x="0" y="6262306"/>
            <a:chExt cx="12192000" cy="575120"/>
          </a:xfrm>
        </p:grpSpPr>
        <p:sp>
          <p:nvSpPr>
            <p:cNvPr id="8" name="Rectangle 7"/>
            <p:cNvSpPr/>
            <p:nvPr/>
          </p:nvSpPr>
          <p:spPr>
            <a:xfrm>
              <a:off x="0" y="6325362"/>
              <a:ext cx="12192000" cy="512064"/>
            </a:xfrm>
            <a:prstGeom prst="rect">
              <a:avLst/>
            </a:prstGeom>
            <a:gradFill>
              <a:gsLst>
                <a:gs pos="0">
                  <a:srgbClr val="04A99C"/>
                </a:gs>
                <a:gs pos="100000">
                  <a:srgbClr val="0D406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82064" y="6262306"/>
              <a:ext cx="544836" cy="553212"/>
            </a:xfrm>
            <a:prstGeom prst="rect">
              <a:avLst/>
            </a:prstGeom>
          </p:spPr>
        </p:pic>
      </p:grpSp>
    </p:spTree>
    <p:extLst>
      <p:ext uri="{BB962C8B-B14F-4D97-AF65-F5344CB8AC3E}">
        <p14:creationId xmlns:p14="http://schemas.microsoft.com/office/powerpoint/2010/main" val="2639309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D9AA5E0-371B-41F2-82FC-487A2CE2693A}" type="datetime1">
              <a:rPr lang="en-US" smtClean="0"/>
              <a:t>12/20/2021</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9448800" y="5935537"/>
            <a:ext cx="2743200" cy="365125"/>
          </a:xfrm>
        </p:spPr>
        <p:txBody>
          <a:bodyPr/>
          <a:lstStyle/>
          <a:p>
            <a:fld id="{6B5D5967-48AC-4FF1-825B-C4E764D9ED97}" type="slidenum">
              <a:rPr lang="en-US" smtClean="0"/>
              <a:t>‹#›</a:t>
            </a:fld>
            <a:endParaRPr lang="en-US" dirty="0"/>
          </a:p>
        </p:txBody>
      </p:sp>
      <p:grpSp>
        <p:nvGrpSpPr>
          <p:cNvPr id="7" name="Group 6"/>
          <p:cNvGrpSpPr/>
          <p:nvPr/>
        </p:nvGrpSpPr>
        <p:grpSpPr>
          <a:xfrm>
            <a:off x="0" y="6262306"/>
            <a:ext cx="12192000" cy="595694"/>
            <a:chOff x="0" y="6262306"/>
            <a:chExt cx="12192000" cy="595694"/>
          </a:xfrm>
        </p:grpSpPr>
        <p:sp>
          <p:nvSpPr>
            <p:cNvPr id="8" name="Rectangle 7"/>
            <p:cNvSpPr/>
            <p:nvPr/>
          </p:nvSpPr>
          <p:spPr>
            <a:xfrm>
              <a:off x="0" y="6345936"/>
              <a:ext cx="12192000" cy="512064"/>
            </a:xfrm>
            <a:prstGeom prst="rect">
              <a:avLst/>
            </a:prstGeom>
            <a:gradFill>
              <a:gsLst>
                <a:gs pos="0">
                  <a:srgbClr val="04A99C"/>
                </a:gs>
                <a:gs pos="100000">
                  <a:srgbClr val="0D406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82064" y="6262306"/>
              <a:ext cx="544836" cy="553212"/>
            </a:xfrm>
            <a:prstGeom prst="rect">
              <a:avLst/>
            </a:prstGeom>
          </p:spPr>
        </p:pic>
      </p:grpSp>
    </p:spTree>
    <p:extLst>
      <p:ext uri="{BB962C8B-B14F-4D97-AF65-F5344CB8AC3E}">
        <p14:creationId xmlns:p14="http://schemas.microsoft.com/office/powerpoint/2010/main" val="15232127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9A5F6A7-04CA-4B3D-9897-24E487936ABD}" type="datetime1">
              <a:rPr lang="en-US" smtClean="0"/>
              <a:t>12/20/2021</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9448800" y="5994400"/>
            <a:ext cx="2743200" cy="365125"/>
          </a:xfrm>
        </p:spPr>
        <p:txBody>
          <a:bodyPr/>
          <a:lstStyle/>
          <a:p>
            <a:fld id="{6B5D5967-48AC-4FF1-825B-C4E764D9ED97}" type="slidenum">
              <a:rPr lang="en-US" smtClean="0"/>
              <a:t>‹#›</a:t>
            </a:fld>
            <a:endParaRPr lang="en-US" dirty="0"/>
          </a:p>
        </p:txBody>
      </p:sp>
      <p:grpSp>
        <p:nvGrpSpPr>
          <p:cNvPr id="7" name="Group 6"/>
          <p:cNvGrpSpPr/>
          <p:nvPr/>
        </p:nvGrpSpPr>
        <p:grpSpPr>
          <a:xfrm>
            <a:off x="0" y="6262306"/>
            <a:ext cx="12192000" cy="595694"/>
            <a:chOff x="0" y="6262306"/>
            <a:chExt cx="12192000" cy="595694"/>
          </a:xfrm>
        </p:grpSpPr>
        <p:sp>
          <p:nvSpPr>
            <p:cNvPr id="8" name="Rectangle 7"/>
            <p:cNvSpPr/>
            <p:nvPr/>
          </p:nvSpPr>
          <p:spPr>
            <a:xfrm>
              <a:off x="0" y="6345936"/>
              <a:ext cx="12192000" cy="512064"/>
            </a:xfrm>
            <a:prstGeom prst="rect">
              <a:avLst/>
            </a:prstGeom>
            <a:gradFill>
              <a:gsLst>
                <a:gs pos="0">
                  <a:srgbClr val="04A99C"/>
                </a:gs>
                <a:gs pos="100000">
                  <a:srgbClr val="0D406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82064" y="6262306"/>
              <a:ext cx="544836" cy="553212"/>
            </a:xfrm>
            <a:prstGeom prst="rect">
              <a:avLst/>
            </a:prstGeom>
          </p:spPr>
        </p:pic>
      </p:grpSp>
    </p:spTree>
    <p:extLst>
      <p:ext uri="{BB962C8B-B14F-4D97-AF65-F5344CB8AC3E}">
        <p14:creationId xmlns:p14="http://schemas.microsoft.com/office/powerpoint/2010/main" val="34508755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bg>
      <p:bgPr>
        <a:gradFill>
          <a:gsLst>
            <a:gs pos="0">
              <a:srgbClr val="000000"/>
            </a:gs>
            <a:gs pos="100000">
              <a:srgbClr val="0D4062"/>
            </a:gs>
          </a:gsLst>
          <a:lin ang="0" scaled="0"/>
        </a:gra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5DEC2E-A61B-2345-B7DD-0E02834E3C7A}" type="slidenum">
              <a:rPr lang="en-US" smtClean="0"/>
              <a:t>‹#›</a:t>
            </a:fld>
            <a:endParaRPr lang="en-US" dirty="0"/>
          </a:p>
        </p:txBody>
      </p:sp>
      <p:sp>
        <p:nvSpPr>
          <p:cNvPr id="12" name="Subtitle 2"/>
          <p:cNvSpPr>
            <a:spLocks noGrp="1"/>
          </p:cNvSpPr>
          <p:nvPr>
            <p:ph type="subTitle" idx="1" hasCustomPrompt="1"/>
          </p:nvPr>
        </p:nvSpPr>
        <p:spPr>
          <a:xfrm>
            <a:off x="1650125" y="4134016"/>
            <a:ext cx="9144000" cy="579874"/>
          </a:xfrm>
        </p:spPr>
        <p:txBody>
          <a:bodyPr/>
          <a:lstStyle>
            <a:lvl1pPr marL="0" indent="0" algn="ctr">
              <a:buNone/>
              <a:defRPr sz="2400" b="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PRESENTATION TITLE LOREM IPSUM DOLORES</a:t>
            </a:r>
            <a:endParaRPr lang="en-US" dirty="0"/>
          </a:p>
        </p:txBody>
      </p:sp>
    </p:spTree>
    <p:extLst>
      <p:ext uri="{BB962C8B-B14F-4D97-AF65-F5344CB8AC3E}">
        <p14:creationId xmlns:p14="http://schemas.microsoft.com/office/powerpoint/2010/main" val="203132434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D8E0AD4-D978-4994-9217-DD7A74ABAAFD}" type="datetime1">
              <a:rPr lang="en-US" smtClean="0"/>
              <a:t>12/20/2021</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9448800" y="5958903"/>
            <a:ext cx="2743200" cy="365125"/>
          </a:xfrm>
        </p:spPr>
        <p:txBody>
          <a:bodyPr/>
          <a:lstStyle/>
          <a:p>
            <a:fld id="{6B5D5967-48AC-4FF1-825B-C4E764D9ED97}" type="slidenum">
              <a:rPr lang="en-US" smtClean="0"/>
              <a:t>‹#›</a:t>
            </a:fld>
            <a:endParaRPr lang="en-US" dirty="0"/>
          </a:p>
        </p:txBody>
      </p:sp>
      <p:grpSp>
        <p:nvGrpSpPr>
          <p:cNvPr id="7" name="Group 6"/>
          <p:cNvGrpSpPr/>
          <p:nvPr/>
        </p:nvGrpSpPr>
        <p:grpSpPr>
          <a:xfrm>
            <a:off x="0" y="6282880"/>
            <a:ext cx="12192000" cy="575120"/>
            <a:chOff x="0" y="6262306"/>
            <a:chExt cx="12192000" cy="575120"/>
          </a:xfrm>
        </p:grpSpPr>
        <p:sp>
          <p:nvSpPr>
            <p:cNvPr id="8" name="Rectangle 7"/>
            <p:cNvSpPr/>
            <p:nvPr/>
          </p:nvSpPr>
          <p:spPr>
            <a:xfrm>
              <a:off x="0" y="6325362"/>
              <a:ext cx="12192000" cy="512064"/>
            </a:xfrm>
            <a:prstGeom prst="rect">
              <a:avLst/>
            </a:prstGeom>
            <a:gradFill>
              <a:gsLst>
                <a:gs pos="0">
                  <a:srgbClr val="04A99C"/>
                </a:gs>
                <a:gs pos="100000">
                  <a:srgbClr val="0D406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82064" y="6262306"/>
              <a:ext cx="544836" cy="553212"/>
            </a:xfrm>
            <a:prstGeom prst="rect">
              <a:avLst/>
            </a:prstGeom>
          </p:spPr>
        </p:pic>
      </p:grpSp>
    </p:spTree>
    <p:extLst>
      <p:ext uri="{BB962C8B-B14F-4D97-AF65-F5344CB8AC3E}">
        <p14:creationId xmlns:p14="http://schemas.microsoft.com/office/powerpoint/2010/main" val="31269570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2879785-51E3-47B7-BFEC-FEE60AA2F4A2}" type="datetime1">
              <a:rPr lang="en-US" smtClean="0"/>
              <a:t>12/20/2021</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9442450" y="6019198"/>
            <a:ext cx="2743200" cy="365125"/>
          </a:xfrm>
        </p:spPr>
        <p:txBody>
          <a:bodyPr/>
          <a:lstStyle/>
          <a:p>
            <a:fld id="{6B5D5967-48AC-4FF1-825B-C4E764D9ED97}" type="slidenum">
              <a:rPr lang="en-US" smtClean="0"/>
              <a:t>‹#›</a:t>
            </a:fld>
            <a:endParaRPr lang="en-US" dirty="0"/>
          </a:p>
        </p:txBody>
      </p:sp>
      <p:grpSp>
        <p:nvGrpSpPr>
          <p:cNvPr id="7" name="Group 6"/>
          <p:cNvGrpSpPr/>
          <p:nvPr/>
        </p:nvGrpSpPr>
        <p:grpSpPr>
          <a:xfrm>
            <a:off x="0" y="6327330"/>
            <a:ext cx="12192000" cy="575120"/>
            <a:chOff x="0" y="6262306"/>
            <a:chExt cx="12192000" cy="575120"/>
          </a:xfrm>
        </p:grpSpPr>
        <p:sp>
          <p:nvSpPr>
            <p:cNvPr id="8" name="Rectangle 7"/>
            <p:cNvSpPr/>
            <p:nvPr/>
          </p:nvSpPr>
          <p:spPr>
            <a:xfrm>
              <a:off x="0" y="6325362"/>
              <a:ext cx="12192000" cy="512064"/>
            </a:xfrm>
            <a:prstGeom prst="rect">
              <a:avLst/>
            </a:prstGeom>
            <a:gradFill>
              <a:gsLst>
                <a:gs pos="0">
                  <a:srgbClr val="04A99C"/>
                </a:gs>
                <a:gs pos="100000">
                  <a:srgbClr val="0D406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82064" y="6262306"/>
              <a:ext cx="544836" cy="553212"/>
            </a:xfrm>
            <a:prstGeom prst="rect">
              <a:avLst/>
            </a:prstGeom>
          </p:spPr>
        </p:pic>
      </p:grpSp>
    </p:spTree>
    <p:extLst>
      <p:ext uri="{BB962C8B-B14F-4D97-AF65-F5344CB8AC3E}">
        <p14:creationId xmlns:p14="http://schemas.microsoft.com/office/powerpoint/2010/main" val="3854180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A8210B90-80BC-4D70-9CB5-83B6FBACA596}" type="datetime1">
              <a:rPr lang="en-US" smtClean="0"/>
              <a:t>12/20/2021</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9448800" y="5946775"/>
            <a:ext cx="2743200" cy="365125"/>
          </a:xfrm>
        </p:spPr>
        <p:txBody>
          <a:bodyPr/>
          <a:lstStyle/>
          <a:p>
            <a:fld id="{6B5D5967-48AC-4FF1-825B-C4E764D9ED97}" type="slidenum">
              <a:rPr lang="en-US" smtClean="0"/>
              <a:t>‹#›</a:t>
            </a:fld>
            <a:endParaRPr lang="en-US" dirty="0"/>
          </a:p>
        </p:txBody>
      </p:sp>
      <p:grpSp>
        <p:nvGrpSpPr>
          <p:cNvPr id="8" name="Group 7"/>
          <p:cNvGrpSpPr/>
          <p:nvPr/>
        </p:nvGrpSpPr>
        <p:grpSpPr>
          <a:xfrm>
            <a:off x="0" y="6262306"/>
            <a:ext cx="12192000" cy="595694"/>
            <a:chOff x="0" y="6262306"/>
            <a:chExt cx="12192000" cy="595694"/>
          </a:xfrm>
        </p:grpSpPr>
        <p:sp>
          <p:nvSpPr>
            <p:cNvPr id="9" name="Rectangle 8"/>
            <p:cNvSpPr/>
            <p:nvPr/>
          </p:nvSpPr>
          <p:spPr>
            <a:xfrm>
              <a:off x="0" y="6345936"/>
              <a:ext cx="12192000" cy="512064"/>
            </a:xfrm>
            <a:prstGeom prst="rect">
              <a:avLst/>
            </a:prstGeom>
            <a:gradFill>
              <a:gsLst>
                <a:gs pos="0">
                  <a:srgbClr val="04A99C"/>
                </a:gs>
                <a:gs pos="100000">
                  <a:srgbClr val="0D406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82064" y="6262306"/>
              <a:ext cx="544836" cy="553212"/>
            </a:xfrm>
            <a:prstGeom prst="rect">
              <a:avLst/>
            </a:prstGeom>
          </p:spPr>
        </p:pic>
      </p:grpSp>
    </p:spTree>
    <p:extLst>
      <p:ext uri="{BB962C8B-B14F-4D97-AF65-F5344CB8AC3E}">
        <p14:creationId xmlns:p14="http://schemas.microsoft.com/office/powerpoint/2010/main" val="17543008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7E739283-7B48-40AA-9ACB-8757A6DA6D61}" type="datetime1">
              <a:rPr lang="en-US" smtClean="0"/>
              <a:t>12/20/2021</a:t>
            </a:fld>
            <a:endParaRPr lang="en-US" dirty="0"/>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9448800" y="5949283"/>
            <a:ext cx="2743200" cy="365125"/>
          </a:xfrm>
        </p:spPr>
        <p:txBody>
          <a:bodyPr/>
          <a:lstStyle/>
          <a:p>
            <a:fld id="{6B5D5967-48AC-4FF1-825B-C4E764D9ED97}" type="slidenum">
              <a:rPr lang="en-US" smtClean="0"/>
              <a:t>‹#›</a:t>
            </a:fld>
            <a:endParaRPr lang="en-US" dirty="0"/>
          </a:p>
        </p:txBody>
      </p:sp>
      <p:grpSp>
        <p:nvGrpSpPr>
          <p:cNvPr id="10" name="Group 9"/>
          <p:cNvGrpSpPr/>
          <p:nvPr/>
        </p:nvGrpSpPr>
        <p:grpSpPr>
          <a:xfrm>
            <a:off x="0" y="6282880"/>
            <a:ext cx="12192000" cy="575120"/>
            <a:chOff x="0" y="6262306"/>
            <a:chExt cx="12192000" cy="575120"/>
          </a:xfrm>
        </p:grpSpPr>
        <p:sp>
          <p:nvSpPr>
            <p:cNvPr id="11" name="Rectangle 10"/>
            <p:cNvSpPr/>
            <p:nvPr/>
          </p:nvSpPr>
          <p:spPr>
            <a:xfrm>
              <a:off x="0" y="6325362"/>
              <a:ext cx="12192000" cy="512064"/>
            </a:xfrm>
            <a:prstGeom prst="rect">
              <a:avLst/>
            </a:prstGeom>
            <a:gradFill>
              <a:gsLst>
                <a:gs pos="0">
                  <a:srgbClr val="04A99C"/>
                </a:gs>
                <a:gs pos="100000">
                  <a:srgbClr val="0D406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82064" y="6262306"/>
              <a:ext cx="544836" cy="553212"/>
            </a:xfrm>
            <a:prstGeom prst="rect">
              <a:avLst/>
            </a:prstGeom>
          </p:spPr>
        </p:pic>
      </p:grpSp>
    </p:spTree>
    <p:extLst>
      <p:ext uri="{BB962C8B-B14F-4D97-AF65-F5344CB8AC3E}">
        <p14:creationId xmlns:p14="http://schemas.microsoft.com/office/powerpoint/2010/main" val="9119969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4E606932-C362-4C0E-B9F6-CBA32938AC68}" type="datetime1">
              <a:rPr lang="en-US" smtClean="0"/>
              <a:t>12/20/2021</a:t>
            </a:fld>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9474200" y="5938329"/>
            <a:ext cx="2743200" cy="365125"/>
          </a:xfrm>
        </p:spPr>
        <p:txBody>
          <a:bodyPr/>
          <a:lstStyle/>
          <a:p>
            <a:fld id="{6B5D5967-48AC-4FF1-825B-C4E764D9ED97}" type="slidenum">
              <a:rPr lang="en-US" smtClean="0"/>
              <a:t>‹#›</a:t>
            </a:fld>
            <a:endParaRPr lang="en-US" dirty="0"/>
          </a:p>
        </p:txBody>
      </p:sp>
      <p:grpSp>
        <p:nvGrpSpPr>
          <p:cNvPr id="6" name="Group 5"/>
          <p:cNvGrpSpPr/>
          <p:nvPr/>
        </p:nvGrpSpPr>
        <p:grpSpPr>
          <a:xfrm>
            <a:off x="0" y="6262306"/>
            <a:ext cx="12192000" cy="595694"/>
            <a:chOff x="0" y="6262306"/>
            <a:chExt cx="12192000" cy="595694"/>
          </a:xfrm>
        </p:grpSpPr>
        <p:sp>
          <p:nvSpPr>
            <p:cNvPr id="7" name="Rectangle 6"/>
            <p:cNvSpPr/>
            <p:nvPr/>
          </p:nvSpPr>
          <p:spPr>
            <a:xfrm>
              <a:off x="0" y="6345936"/>
              <a:ext cx="12192000" cy="512064"/>
            </a:xfrm>
            <a:prstGeom prst="rect">
              <a:avLst/>
            </a:prstGeom>
            <a:gradFill>
              <a:gsLst>
                <a:gs pos="0">
                  <a:srgbClr val="04A99C"/>
                </a:gs>
                <a:gs pos="100000">
                  <a:srgbClr val="0D406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82064" y="6262306"/>
              <a:ext cx="544836" cy="553212"/>
            </a:xfrm>
            <a:prstGeom prst="rect">
              <a:avLst/>
            </a:prstGeom>
          </p:spPr>
        </p:pic>
      </p:grpSp>
    </p:spTree>
    <p:extLst>
      <p:ext uri="{BB962C8B-B14F-4D97-AF65-F5344CB8AC3E}">
        <p14:creationId xmlns:p14="http://schemas.microsoft.com/office/powerpoint/2010/main" val="2529226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94C6C739-8F45-435F-BA3E-B71AA96CE8F3}" type="datetime1">
              <a:rPr lang="en-US" smtClean="0"/>
              <a:t>12/20/2021</a:t>
            </a:fld>
            <a:endParaRPr lang="en-US" dirty="0"/>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9448800" y="5980811"/>
            <a:ext cx="2743200" cy="365125"/>
          </a:xfrm>
        </p:spPr>
        <p:txBody>
          <a:bodyPr/>
          <a:lstStyle/>
          <a:p>
            <a:fld id="{6B5D5967-48AC-4FF1-825B-C4E764D9ED97}" type="slidenum">
              <a:rPr lang="en-US" smtClean="0"/>
              <a:t>‹#›</a:t>
            </a:fld>
            <a:endParaRPr lang="en-US" dirty="0"/>
          </a:p>
        </p:txBody>
      </p:sp>
      <p:grpSp>
        <p:nvGrpSpPr>
          <p:cNvPr id="7" name="Group 6"/>
          <p:cNvGrpSpPr/>
          <p:nvPr/>
        </p:nvGrpSpPr>
        <p:grpSpPr>
          <a:xfrm>
            <a:off x="0" y="6282880"/>
            <a:ext cx="12192000" cy="575120"/>
            <a:chOff x="0" y="6262306"/>
            <a:chExt cx="12192000" cy="575120"/>
          </a:xfrm>
        </p:grpSpPr>
        <p:sp>
          <p:nvSpPr>
            <p:cNvPr id="5" name="Rectangle 4"/>
            <p:cNvSpPr/>
            <p:nvPr/>
          </p:nvSpPr>
          <p:spPr>
            <a:xfrm>
              <a:off x="0" y="6325362"/>
              <a:ext cx="12192000" cy="512064"/>
            </a:xfrm>
            <a:prstGeom prst="rect">
              <a:avLst/>
            </a:prstGeom>
            <a:gradFill>
              <a:gsLst>
                <a:gs pos="0">
                  <a:srgbClr val="04A99C"/>
                </a:gs>
                <a:gs pos="100000">
                  <a:srgbClr val="0D406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82064" y="6262306"/>
              <a:ext cx="544836" cy="553212"/>
            </a:xfrm>
            <a:prstGeom prst="rect">
              <a:avLst/>
            </a:prstGeom>
          </p:spPr>
        </p:pic>
      </p:grpSp>
    </p:spTree>
    <p:extLst>
      <p:ext uri="{BB962C8B-B14F-4D97-AF65-F5344CB8AC3E}">
        <p14:creationId xmlns:p14="http://schemas.microsoft.com/office/powerpoint/2010/main" val="5328670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F99F5922-8070-4195-9774-AAC301B64891}" type="datetime1">
              <a:rPr lang="en-US" smtClean="0"/>
              <a:t>12/20/2021</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9399264" y="5920930"/>
            <a:ext cx="2743200" cy="365125"/>
          </a:xfrm>
        </p:spPr>
        <p:txBody>
          <a:bodyPr/>
          <a:lstStyle/>
          <a:p>
            <a:fld id="{6B5D5967-48AC-4FF1-825B-C4E764D9ED97}" type="slidenum">
              <a:rPr lang="en-US" smtClean="0"/>
              <a:t>‹#›</a:t>
            </a:fld>
            <a:endParaRPr lang="en-US" dirty="0"/>
          </a:p>
        </p:txBody>
      </p:sp>
      <p:grpSp>
        <p:nvGrpSpPr>
          <p:cNvPr id="8" name="Group 7"/>
          <p:cNvGrpSpPr/>
          <p:nvPr/>
        </p:nvGrpSpPr>
        <p:grpSpPr>
          <a:xfrm>
            <a:off x="0" y="6282880"/>
            <a:ext cx="12192000" cy="575120"/>
            <a:chOff x="0" y="6262306"/>
            <a:chExt cx="12192000" cy="575120"/>
          </a:xfrm>
        </p:grpSpPr>
        <p:sp>
          <p:nvSpPr>
            <p:cNvPr id="9" name="Rectangle 8"/>
            <p:cNvSpPr/>
            <p:nvPr/>
          </p:nvSpPr>
          <p:spPr>
            <a:xfrm>
              <a:off x="0" y="6325362"/>
              <a:ext cx="12192000" cy="512064"/>
            </a:xfrm>
            <a:prstGeom prst="rect">
              <a:avLst/>
            </a:prstGeom>
            <a:gradFill>
              <a:gsLst>
                <a:gs pos="0">
                  <a:srgbClr val="04A99C"/>
                </a:gs>
                <a:gs pos="100000">
                  <a:srgbClr val="0D406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82064" y="6262306"/>
              <a:ext cx="544836" cy="553212"/>
            </a:xfrm>
            <a:prstGeom prst="rect">
              <a:avLst/>
            </a:prstGeom>
          </p:spPr>
        </p:pic>
      </p:grpSp>
    </p:spTree>
    <p:extLst>
      <p:ext uri="{BB962C8B-B14F-4D97-AF65-F5344CB8AC3E}">
        <p14:creationId xmlns:p14="http://schemas.microsoft.com/office/powerpoint/2010/main" val="61287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7B3656E8-67E3-4C14-8B80-B8E48F35DBF8}" type="datetime1">
              <a:rPr lang="en-US" smtClean="0"/>
              <a:t>12/20/2021</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9448800" y="5938329"/>
            <a:ext cx="2743200" cy="365125"/>
          </a:xfrm>
        </p:spPr>
        <p:txBody>
          <a:bodyPr/>
          <a:lstStyle/>
          <a:p>
            <a:fld id="{6B5D5967-48AC-4FF1-825B-C4E764D9ED97}" type="slidenum">
              <a:rPr lang="en-US" smtClean="0"/>
              <a:t>‹#›</a:t>
            </a:fld>
            <a:endParaRPr lang="en-US" dirty="0"/>
          </a:p>
        </p:txBody>
      </p:sp>
      <p:grpSp>
        <p:nvGrpSpPr>
          <p:cNvPr id="8" name="Group 7"/>
          <p:cNvGrpSpPr/>
          <p:nvPr/>
        </p:nvGrpSpPr>
        <p:grpSpPr>
          <a:xfrm>
            <a:off x="0" y="6262306"/>
            <a:ext cx="12192000" cy="595694"/>
            <a:chOff x="0" y="6262306"/>
            <a:chExt cx="12192000" cy="595694"/>
          </a:xfrm>
        </p:grpSpPr>
        <p:sp>
          <p:nvSpPr>
            <p:cNvPr id="9" name="Rectangle 8"/>
            <p:cNvSpPr/>
            <p:nvPr/>
          </p:nvSpPr>
          <p:spPr>
            <a:xfrm>
              <a:off x="0" y="6345936"/>
              <a:ext cx="12192000" cy="512064"/>
            </a:xfrm>
            <a:prstGeom prst="rect">
              <a:avLst/>
            </a:prstGeom>
            <a:gradFill>
              <a:gsLst>
                <a:gs pos="0">
                  <a:srgbClr val="04A99C"/>
                </a:gs>
                <a:gs pos="100000">
                  <a:srgbClr val="0D406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82064" y="6262306"/>
              <a:ext cx="544836" cy="553212"/>
            </a:xfrm>
            <a:prstGeom prst="rect">
              <a:avLst/>
            </a:prstGeom>
          </p:spPr>
        </p:pic>
      </p:grpSp>
    </p:spTree>
    <p:extLst>
      <p:ext uri="{BB962C8B-B14F-4D97-AF65-F5344CB8AC3E}">
        <p14:creationId xmlns:p14="http://schemas.microsoft.com/office/powerpoint/2010/main" val="3835349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5D5967-48AC-4FF1-825B-C4E764D9ED97}" type="slidenum">
              <a:rPr lang="en-US" smtClean="0"/>
              <a:t>‹#›</a:t>
            </a:fld>
            <a:endParaRPr lang="en-US" dirty="0"/>
          </a:p>
        </p:txBody>
      </p:sp>
    </p:spTree>
    <p:extLst>
      <p:ext uri="{BB962C8B-B14F-4D97-AF65-F5344CB8AC3E}">
        <p14:creationId xmlns:p14="http://schemas.microsoft.com/office/powerpoint/2010/main" val="6381201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5.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ags" Target="../tags/tag7.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ags" Target="../tags/tag8.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tags" Target="../tags/tag9.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tags" Target="../tags/tag10.xml"/><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tags" Target="../tags/tag11.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tags" Target="../tags/tag1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tags" Target="../tags/tag13.xml"/><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tags" Target="../tags/tag14.xml"/><Relationship Id="rId4" Type="http://schemas.openxmlformats.org/officeDocument/2006/relationships/image" Target="../media/image37.png"/></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image" Target="../media/image45.png"/></Relationships>
</file>

<file path=ppt/slides/_rels/slide4.xml.rels><?xml version="1.0" encoding="UTF-8" standalone="yes"?>
<Relationships xmlns="http://schemas.openxmlformats.org/package/2006/relationships"><Relationship Id="rId3" Type="http://schemas.openxmlformats.org/officeDocument/2006/relationships/hyperlink" Target="https://nam02.safelinks.protection.outlook.com/?url=https%3A%2F%2Fpsmile.org%2F&amp;data=02%7C01%7Cmhanes2%40jhmi.edu%7C88c4486cdf4b4eca98ed08d840464c7b%7C9fa4f438b1e6473b803f86f8aedf0dec%7C0%7C0%7C637330019144396760&amp;sdata=lz%2FhVJn%2F56xragWBp7dnE%2Fw5zb%2FHxdlbVt1Z%2F%2FuMNAo%3D&amp;reserved=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2.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1555531" y="3802310"/>
            <a:ext cx="9144000" cy="689601"/>
          </a:xfrm>
        </p:spPr>
        <p:txBody>
          <a:bodyPr/>
          <a:lstStyle/>
          <a:p>
            <a:pPr marL="0" lvl="0" indent="0" algn="ctr">
              <a:lnSpc>
                <a:spcPct val="100000"/>
              </a:lnSpc>
              <a:spcBef>
                <a:spcPts val="0"/>
              </a:spcBef>
              <a:buNone/>
              <a:defRPr/>
            </a:pPr>
            <a:r>
              <a:rPr lang="en-US" dirty="0" smtClean="0">
                <a:solidFill>
                  <a:schemeClr val="bg1"/>
                </a:solidFill>
                <a:effectLst>
                  <a:outerShdw blurRad="38100" dist="38100" dir="2700000" algn="tl">
                    <a:srgbClr val="000000">
                      <a:alpha val="43137"/>
                    </a:srgbClr>
                  </a:outerShdw>
                </a:effectLst>
              </a:rPr>
              <a:t>pSMILE Network </a:t>
            </a:r>
            <a:r>
              <a:rPr lang="en-US" dirty="0">
                <a:solidFill>
                  <a:schemeClr val="bg1"/>
                </a:solidFill>
                <a:effectLst>
                  <a:outerShdw blurRad="38100" dist="38100" dir="2700000" algn="tl">
                    <a:srgbClr val="000000">
                      <a:alpha val="43137"/>
                    </a:srgbClr>
                  </a:outerShdw>
                </a:effectLst>
              </a:rPr>
              <a:t>Instructions for the Web-Based Investigation Form</a:t>
            </a:r>
            <a:endParaRPr lang="en-US" b="1" dirty="0">
              <a:solidFill>
                <a:schemeClr val="bg1"/>
              </a:solidFill>
            </a:endParaRPr>
          </a:p>
        </p:txBody>
      </p:sp>
      <p:sp>
        <p:nvSpPr>
          <p:cNvPr id="5" name="Subtitle 2"/>
          <p:cNvSpPr txBox="1">
            <a:spLocks/>
          </p:cNvSpPr>
          <p:nvPr/>
        </p:nvSpPr>
        <p:spPr>
          <a:xfrm>
            <a:off x="1802525" y="4995861"/>
            <a:ext cx="9144000" cy="579874"/>
          </a:xfrm>
          <a:prstGeom prst="rect">
            <a:avLst/>
          </a:prstGeom>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a:buNone/>
              <a:defRPr sz="2400" b="1" kern="1200" baseline="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en-US" sz="1800" dirty="0"/>
              <a:t>By Heidi Hanes</a:t>
            </a:r>
          </a:p>
          <a:p>
            <a:r>
              <a:rPr lang="en-US" sz="1800" dirty="0"/>
              <a:t>Senior </a:t>
            </a:r>
            <a:r>
              <a:rPr lang="en-US" sz="1800" dirty="0" smtClean="0"/>
              <a:t>pSMILE </a:t>
            </a:r>
            <a:r>
              <a:rPr lang="en-US" sz="1800" dirty="0"/>
              <a:t>Coordinator</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6275" y="1178828"/>
            <a:ext cx="8160870" cy="2249513"/>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10607" y="5761987"/>
            <a:ext cx="1892275" cy="609395"/>
          </a:xfrm>
          <a:prstGeom prst="rect">
            <a:avLst/>
          </a:prstGeom>
        </p:spPr>
      </p:pic>
    </p:spTree>
    <p:extLst>
      <p:ext uri="{BB962C8B-B14F-4D97-AF65-F5344CB8AC3E}">
        <p14:creationId xmlns:p14="http://schemas.microsoft.com/office/powerpoint/2010/main" val="41020840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B5D5967-48AC-4FF1-825B-C4E764D9ED97}" type="slidenum">
              <a:rPr lang="en-US" smtClean="0"/>
              <a:t>10</a:t>
            </a:fld>
            <a:endParaRPr lang="en-US" dirty="0"/>
          </a:p>
        </p:txBody>
      </p:sp>
      <p:pic>
        <p:nvPicPr>
          <p:cNvPr id="3" name="Picture 2"/>
          <p:cNvPicPr>
            <a:picLocks noChangeAspect="1"/>
          </p:cNvPicPr>
          <p:nvPr/>
        </p:nvPicPr>
        <p:blipFill>
          <a:blip r:embed="rId3"/>
          <a:stretch>
            <a:fillRect/>
          </a:stretch>
        </p:blipFill>
        <p:spPr>
          <a:xfrm>
            <a:off x="404812" y="2943225"/>
            <a:ext cx="11382375" cy="971550"/>
          </a:xfrm>
          <a:prstGeom prst="rect">
            <a:avLst/>
          </a:prstGeom>
        </p:spPr>
      </p:pic>
    </p:spTree>
    <p:extLst>
      <p:ext uri="{BB962C8B-B14F-4D97-AF65-F5344CB8AC3E}">
        <p14:creationId xmlns:p14="http://schemas.microsoft.com/office/powerpoint/2010/main" val="37395185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B5D5967-48AC-4FF1-825B-C4E764D9ED97}" type="slidenum">
              <a:rPr lang="en-US" smtClean="0"/>
              <a:t>11</a:t>
            </a:fld>
            <a:endParaRPr lang="en-US" dirty="0"/>
          </a:p>
        </p:txBody>
      </p:sp>
      <p:pic>
        <p:nvPicPr>
          <p:cNvPr id="3" name="Picture 2"/>
          <p:cNvPicPr/>
          <p:nvPr/>
        </p:nvPicPr>
        <p:blipFill>
          <a:blip r:embed="rId3"/>
          <a:stretch>
            <a:fillRect/>
          </a:stretch>
        </p:blipFill>
        <p:spPr>
          <a:xfrm>
            <a:off x="56931" y="1524263"/>
            <a:ext cx="11779469" cy="3523592"/>
          </a:xfrm>
          <a:prstGeom prst="rect">
            <a:avLst/>
          </a:prstGeom>
        </p:spPr>
      </p:pic>
      <p:sp>
        <p:nvSpPr>
          <p:cNvPr id="4" name="Rounded Rectangle 3"/>
          <p:cNvSpPr/>
          <p:nvPr/>
        </p:nvSpPr>
        <p:spPr>
          <a:xfrm>
            <a:off x="9633166" y="2501787"/>
            <a:ext cx="2203234" cy="38428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578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B5D5967-48AC-4FF1-825B-C4E764D9ED97}" type="slidenum">
              <a:rPr lang="en-US" smtClean="0"/>
              <a:t>12</a:t>
            </a:fld>
            <a:endParaRPr lang="en-US" dirty="0"/>
          </a:p>
        </p:txBody>
      </p:sp>
      <p:pic>
        <p:nvPicPr>
          <p:cNvPr id="13" name="Picture 12"/>
          <p:cNvPicPr>
            <a:picLocks noChangeAspect="1"/>
          </p:cNvPicPr>
          <p:nvPr/>
        </p:nvPicPr>
        <p:blipFill>
          <a:blip r:embed="rId4"/>
          <a:stretch>
            <a:fillRect/>
          </a:stretch>
        </p:blipFill>
        <p:spPr>
          <a:xfrm>
            <a:off x="370964" y="1529048"/>
            <a:ext cx="11612880" cy="3731955"/>
          </a:xfrm>
          <a:prstGeom prst="rect">
            <a:avLst/>
          </a:prstGeom>
        </p:spPr>
      </p:pic>
      <p:sp>
        <p:nvSpPr>
          <p:cNvPr id="11" name="Oval 10"/>
          <p:cNvSpPr/>
          <p:nvPr/>
        </p:nvSpPr>
        <p:spPr>
          <a:xfrm>
            <a:off x="0" y="1878928"/>
            <a:ext cx="3411099" cy="51806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Oval 3"/>
          <p:cNvSpPr/>
          <p:nvPr/>
        </p:nvSpPr>
        <p:spPr>
          <a:xfrm>
            <a:off x="193169" y="2200072"/>
            <a:ext cx="1836682"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7316305" y="1762419"/>
            <a:ext cx="3983420" cy="7510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7138883" y="2319645"/>
            <a:ext cx="4012301" cy="7089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8983718" y="2846896"/>
            <a:ext cx="1836682"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7612118" y="4373692"/>
            <a:ext cx="1836682"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551218" y="2882824"/>
            <a:ext cx="3343604"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p:cNvSpPr/>
          <p:nvPr/>
        </p:nvSpPr>
        <p:spPr>
          <a:xfrm>
            <a:off x="1446445" y="3522769"/>
            <a:ext cx="3030099" cy="77202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1867902" y="4550752"/>
            <a:ext cx="1836682"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26722155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1"/>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7"/>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4"/>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6"/>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9"/>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12"/>
                                        </p:tgtEl>
                                        <p:attrNameLst>
                                          <p:attrName>style.visibility</p:attrName>
                                        </p:attrNameLst>
                                      </p:cBhvr>
                                      <p:to>
                                        <p:strVal val="hidden"/>
                                      </p:to>
                                    </p:set>
                                  </p:childTnLst>
                                </p:cTn>
                              </p:par>
                              <p:par>
                                <p:cTn id="41" presetID="1" presetClass="entr" presetSubtype="0" fill="hold" grpId="0" nodeType="withEffect">
                                  <p:stCondLst>
                                    <p:cond delay="0"/>
                                  </p:stCondLst>
                                  <p:childTnLst>
                                    <p:set>
                                      <p:cBhvr>
                                        <p:cTn id="42" dur="1" fill="hold">
                                          <p:stCondLst>
                                            <p:cond delay="0"/>
                                          </p:stCondLst>
                                        </p:cTn>
                                        <p:tgtEl>
                                          <p:spTgt spid="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1" nodeType="clickEffect">
                                  <p:stCondLst>
                                    <p:cond delay="0"/>
                                  </p:stCondLst>
                                  <p:childTnLst>
                                    <p:set>
                                      <p:cBhvr>
                                        <p:cTn id="46" dur="1" fill="hold">
                                          <p:stCondLst>
                                            <p:cond delay="0"/>
                                          </p:stCondLst>
                                        </p:cTn>
                                        <p:tgtEl>
                                          <p:spTgt spid="5"/>
                                        </p:tgtEl>
                                        <p:attrNameLst>
                                          <p:attrName>style.visibility</p:attrName>
                                        </p:attrNameLst>
                                      </p:cBhvr>
                                      <p:to>
                                        <p:strVal val="hidden"/>
                                      </p:to>
                                    </p:set>
                                  </p:childTnLst>
                                </p:cTn>
                              </p:par>
                              <p:par>
                                <p:cTn id="47" presetID="1" presetClass="entr" presetSubtype="0" fill="hold" grpId="0" nodeType="withEffect">
                                  <p:stCondLst>
                                    <p:cond delay="0"/>
                                  </p:stCondLst>
                                  <p:childTnLst>
                                    <p:set>
                                      <p:cBhvr>
                                        <p:cTn id="48" dur="1" fill="hold">
                                          <p:stCondLst>
                                            <p:cond delay="0"/>
                                          </p:stCondLst>
                                        </p:cTn>
                                        <p:tgtEl>
                                          <p:spTgt spid="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grpId="1" nodeType="clickEffect">
                                  <p:stCondLst>
                                    <p:cond delay="0"/>
                                  </p:stCondLst>
                                  <p:childTnLst>
                                    <p:set>
                                      <p:cBhvr>
                                        <p:cTn id="52" dur="1" fill="hold">
                                          <p:stCondLst>
                                            <p:cond delay="0"/>
                                          </p:stCondLst>
                                        </p:cTn>
                                        <p:tgtEl>
                                          <p:spTgt spid="8"/>
                                        </p:tgtEl>
                                        <p:attrNameLst>
                                          <p:attrName>style.visibility</p:attrName>
                                        </p:attrNameLst>
                                      </p:cBhvr>
                                      <p:to>
                                        <p:strVal val="hidden"/>
                                      </p:to>
                                    </p:set>
                                  </p:childTnLst>
                                </p:cTn>
                              </p:par>
                              <p:par>
                                <p:cTn id="53" presetID="1" presetClass="entr" presetSubtype="0" fill="hold" grpId="0" nodeType="withEffect">
                                  <p:stCondLst>
                                    <p:cond delay="0"/>
                                  </p:stCondLst>
                                  <p:childTnLst>
                                    <p:set>
                                      <p:cBhvr>
                                        <p:cTn id="5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4" grpId="0" animBg="1"/>
      <p:bldP spid="4" grpId="1" animBg="1"/>
      <p:bldP spid="7" grpId="0" animBg="1"/>
      <p:bldP spid="7" grpId="1" animBg="1"/>
      <p:bldP spid="6" grpId="0" animBg="1"/>
      <p:bldP spid="6" grpId="1" animBg="1"/>
      <p:bldP spid="12" grpId="0" animBg="1"/>
      <p:bldP spid="12" grpId="1" animBg="1"/>
      <p:bldP spid="10" grpId="0" animBg="1"/>
      <p:bldP spid="9" grpId="0" animBg="1"/>
      <p:bldP spid="9" grpId="1" animBg="1"/>
      <p:bldP spid="5" grpId="0" animBg="1"/>
      <p:bldP spid="5" grpId="1" animBg="1"/>
      <p:bldP spid="8" grpId="0" animBg="1"/>
      <p:bldP spid="8"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B5D5967-48AC-4FF1-825B-C4E764D9ED97}" type="slidenum">
              <a:rPr lang="en-US" smtClean="0"/>
              <a:t>13</a:t>
            </a:fld>
            <a:endParaRPr lang="en-US" dirty="0"/>
          </a:p>
        </p:txBody>
      </p:sp>
      <p:pic>
        <p:nvPicPr>
          <p:cNvPr id="3" name="Picture 2"/>
          <p:cNvPicPr>
            <a:picLocks noChangeAspect="1"/>
          </p:cNvPicPr>
          <p:nvPr/>
        </p:nvPicPr>
        <p:blipFill>
          <a:blip r:embed="rId3"/>
          <a:stretch>
            <a:fillRect/>
          </a:stretch>
        </p:blipFill>
        <p:spPr>
          <a:xfrm>
            <a:off x="2053317" y="474024"/>
            <a:ext cx="8518888" cy="5506787"/>
          </a:xfrm>
          <a:prstGeom prst="rect">
            <a:avLst/>
          </a:prstGeom>
        </p:spPr>
      </p:pic>
      <p:sp>
        <p:nvSpPr>
          <p:cNvPr id="4" name="Oval 3"/>
          <p:cNvSpPr/>
          <p:nvPr/>
        </p:nvSpPr>
        <p:spPr>
          <a:xfrm>
            <a:off x="1873296" y="1653630"/>
            <a:ext cx="3105422" cy="156019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2207896" y="993865"/>
            <a:ext cx="2770822"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17804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B5D5967-48AC-4FF1-825B-C4E764D9ED97}" type="slidenum">
              <a:rPr lang="en-US" smtClean="0"/>
              <a:t>14</a:t>
            </a:fld>
            <a:endParaRPr lang="en-US" dirty="0"/>
          </a:p>
        </p:txBody>
      </p:sp>
      <p:pic>
        <p:nvPicPr>
          <p:cNvPr id="10" name="Picture 9"/>
          <p:cNvPicPr>
            <a:picLocks noChangeAspect="1"/>
          </p:cNvPicPr>
          <p:nvPr/>
        </p:nvPicPr>
        <p:blipFill>
          <a:blip r:embed="rId4"/>
          <a:stretch>
            <a:fillRect/>
          </a:stretch>
        </p:blipFill>
        <p:spPr>
          <a:xfrm>
            <a:off x="181543" y="1049808"/>
            <a:ext cx="11887200" cy="3963693"/>
          </a:xfrm>
          <a:prstGeom prst="rect">
            <a:avLst/>
          </a:prstGeom>
        </p:spPr>
      </p:pic>
      <p:sp>
        <p:nvSpPr>
          <p:cNvPr id="5" name="Oval 4"/>
          <p:cNvSpPr/>
          <p:nvPr/>
        </p:nvSpPr>
        <p:spPr>
          <a:xfrm>
            <a:off x="181543" y="1280589"/>
            <a:ext cx="914400" cy="215987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2489908" y="1506660"/>
            <a:ext cx="914400" cy="187609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4798273" y="1280589"/>
            <a:ext cx="1132489" cy="200915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7139422" y="1280589"/>
            <a:ext cx="1860330" cy="261707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Oval 3"/>
          <p:cNvSpPr/>
          <p:nvPr/>
        </p:nvSpPr>
        <p:spPr>
          <a:xfrm>
            <a:off x="9447787" y="1274118"/>
            <a:ext cx="1251978" cy="234117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7191398" y="3773944"/>
            <a:ext cx="2032371" cy="106708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37302356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7"/>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6"/>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4"/>
                                        </p:tgtEl>
                                        <p:attrNameLst>
                                          <p:attrName>style.visibility</p:attrName>
                                        </p:attrNameLst>
                                      </p:cBhvr>
                                      <p:to>
                                        <p:strVal val="hidden"/>
                                      </p:to>
                                    </p:set>
                                  </p:childTnLst>
                                </p:cTn>
                              </p:par>
                              <p:par>
                                <p:cTn id="29" presetID="1" presetClass="exit" presetSubtype="0" fill="hold" grpId="2" nodeType="withEffect">
                                  <p:stCondLst>
                                    <p:cond delay="0"/>
                                  </p:stCondLst>
                                  <p:childTnLst>
                                    <p:set>
                                      <p:cBhvr>
                                        <p:cTn id="30" dur="1" fill="hold">
                                          <p:stCondLst>
                                            <p:cond delay="0"/>
                                          </p:stCondLst>
                                        </p:cTn>
                                        <p:tgtEl>
                                          <p:spTgt spid="4"/>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8"/>
                                        </p:tgtEl>
                                        <p:attrNameLst>
                                          <p:attrName>style.visibility</p:attrName>
                                        </p:attrNameLst>
                                      </p:cBhvr>
                                      <p:to>
                                        <p:strVal val="hidden"/>
                                      </p:to>
                                    </p:set>
                                  </p:childTnLst>
                                </p:cTn>
                              </p:par>
                              <p:par>
                                <p:cTn id="37" presetID="1" presetClass="entr" presetSubtype="0"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7" grpId="0" animBg="1"/>
      <p:bldP spid="7" grpId="1" animBg="1"/>
      <p:bldP spid="6" grpId="0" animBg="1"/>
      <p:bldP spid="6" grpId="1" animBg="1"/>
      <p:bldP spid="8" grpId="0" animBg="1"/>
      <p:bldP spid="8" grpId="1" animBg="1"/>
      <p:bldP spid="4" grpId="0" animBg="1"/>
      <p:bldP spid="4" grpId="1" animBg="1"/>
      <p:bldP spid="4" grpId="2"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809172" y="487016"/>
            <a:ext cx="10515600" cy="5654449"/>
          </a:xfrm>
        </p:spPr>
        <p:txBody>
          <a:bodyPr/>
          <a:lstStyle/>
          <a:p>
            <a:r>
              <a:rPr lang="en-US" dirty="0" smtClean="0"/>
              <a:t>For surveys that have not been resulted and are graded as 0% in the Unacceptable EQA Panel section only one line per analytes will appear. See example below.</a:t>
            </a:r>
          </a:p>
          <a:p>
            <a:endParaRPr lang="en-US" dirty="0"/>
          </a:p>
          <a:p>
            <a:endParaRPr lang="en-US" dirty="0" smtClean="0"/>
          </a:p>
          <a:p>
            <a:endParaRPr lang="en-US" dirty="0"/>
          </a:p>
          <a:p>
            <a:endParaRPr lang="en-US" dirty="0" smtClean="0"/>
          </a:p>
          <a:p>
            <a:r>
              <a:rPr lang="en-US" dirty="0" smtClean="0"/>
              <a:t>If results can be run then they should be attached as a </a:t>
            </a:r>
            <a:r>
              <a:rPr lang="en-US" dirty="0"/>
              <a:t>document and “See Attachment” enter in Repeated Result box </a:t>
            </a:r>
            <a:r>
              <a:rPr lang="en-US" dirty="0" smtClean="0"/>
              <a:t>. </a:t>
            </a:r>
          </a:p>
          <a:p>
            <a:r>
              <a:rPr lang="en-US" dirty="0" smtClean="0"/>
              <a:t>If results cannot be run then fill out the Explanation section.</a:t>
            </a:r>
          </a:p>
          <a:p>
            <a:pPr marL="0" indent="0">
              <a:buNone/>
            </a:pPr>
            <a:endParaRPr lang="en-US" dirty="0"/>
          </a:p>
        </p:txBody>
      </p:sp>
      <p:sp>
        <p:nvSpPr>
          <p:cNvPr id="2" name="Slide Number Placeholder 1"/>
          <p:cNvSpPr>
            <a:spLocks noGrp="1"/>
          </p:cNvSpPr>
          <p:nvPr>
            <p:ph type="sldNum" sz="quarter" idx="12"/>
          </p:nvPr>
        </p:nvSpPr>
        <p:spPr/>
        <p:txBody>
          <a:bodyPr/>
          <a:lstStyle/>
          <a:p>
            <a:fld id="{6B5D5967-48AC-4FF1-825B-C4E764D9ED97}" type="slidenum">
              <a:rPr lang="en-US" smtClean="0"/>
              <a:t>15</a:t>
            </a:fld>
            <a:endParaRPr lang="en-US" dirty="0"/>
          </a:p>
        </p:txBody>
      </p:sp>
      <p:pic>
        <p:nvPicPr>
          <p:cNvPr id="5" name="Picture 4"/>
          <p:cNvPicPr>
            <a:picLocks noChangeAspect="1"/>
          </p:cNvPicPr>
          <p:nvPr/>
        </p:nvPicPr>
        <p:blipFill>
          <a:blip r:embed="rId3"/>
          <a:stretch>
            <a:fillRect/>
          </a:stretch>
        </p:blipFill>
        <p:spPr>
          <a:xfrm>
            <a:off x="864053" y="1648901"/>
            <a:ext cx="10044511" cy="2180500"/>
          </a:xfrm>
          <a:prstGeom prst="rect">
            <a:avLst/>
          </a:prstGeom>
        </p:spPr>
      </p:pic>
      <p:pic>
        <p:nvPicPr>
          <p:cNvPr id="6" name="Picture 5"/>
          <p:cNvPicPr>
            <a:picLocks noChangeAspect="1"/>
          </p:cNvPicPr>
          <p:nvPr/>
        </p:nvPicPr>
        <p:blipFill>
          <a:blip r:embed="rId4"/>
          <a:stretch>
            <a:fillRect/>
          </a:stretch>
        </p:blipFill>
        <p:spPr>
          <a:xfrm>
            <a:off x="3570345" y="5365750"/>
            <a:ext cx="3752850" cy="933450"/>
          </a:xfrm>
          <a:prstGeom prst="rect">
            <a:avLst/>
          </a:prstGeom>
        </p:spPr>
      </p:pic>
      <p:sp>
        <p:nvSpPr>
          <p:cNvPr id="3" name="Oval 2"/>
          <p:cNvSpPr/>
          <p:nvPr/>
        </p:nvSpPr>
        <p:spPr>
          <a:xfrm>
            <a:off x="7104742" y="2229974"/>
            <a:ext cx="1377950" cy="70281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noFill/>
            </a:endParaRPr>
          </a:p>
        </p:txBody>
      </p:sp>
      <p:sp>
        <p:nvSpPr>
          <p:cNvPr id="8" name="Oval 7"/>
          <p:cNvSpPr/>
          <p:nvPr/>
        </p:nvSpPr>
        <p:spPr>
          <a:xfrm>
            <a:off x="3501570" y="5472628"/>
            <a:ext cx="1377950" cy="3541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noFill/>
            </a:endParaRPr>
          </a:p>
        </p:txBody>
      </p:sp>
      <p:sp>
        <p:nvSpPr>
          <p:cNvPr id="10" name="Oval 9"/>
          <p:cNvSpPr/>
          <p:nvPr/>
        </p:nvSpPr>
        <p:spPr>
          <a:xfrm>
            <a:off x="3417945" y="5926246"/>
            <a:ext cx="1377950" cy="39512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noFill/>
            </a:endParaRPr>
          </a:p>
        </p:txBody>
      </p:sp>
    </p:spTree>
    <p:extLst>
      <p:ext uri="{BB962C8B-B14F-4D97-AF65-F5344CB8AC3E}">
        <p14:creationId xmlns:p14="http://schemas.microsoft.com/office/powerpoint/2010/main" val="2716443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8"/>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8" grpId="0" animBg="1"/>
      <p:bldP spid="8" grpId="1"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B5D5967-48AC-4FF1-825B-C4E764D9ED97}" type="slidenum">
              <a:rPr lang="en-US" smtClean="0"/>
              <a:t>16</a:t>
            </a:fld>
            <a:endParaRPr lang="en-US" dirty="0"/>
          </a:p>
        </p:txBody>
      </p:sp>
      <p:pic>
        <p:nvPicPr>
          <p:cNvPr id="12" name="Picture 11"/>
          <p:cNvPicPr/>
          <p:nvPr/>
        </p:nvPicPr>
        <p:blipFill rotWithShape="1">
          <a:blip r:embed="rId4"/>
          <a:srcRect l="15920"/>
          <a:stretch/>
        </p:blipFill>
        <p:spPr>
          <a:xfrm>
            <a:off x="936452" y="144376"/>
            <a:ext cx="10369208" cy="1267702"/>
          </a:xfrm>
          <a:prstGeom prst="rect">
            <a:avLst/>
          </a:prstGeom>
        </p:spPr>
      </p:pic>
      <p:pic>
        <p:nvPicPr>
          <p:cNvPr id="14" name="Picture 13"/>
          <p:cNvPicPr/>
          <p:nvPr/>
        </p:nvPicPr>
        <p:blipFill>
          <a:blip r:embed="rId5"/>
          <a:stretch>
            <a:fillRect/>
          </a:stretch>
        </p:blipFill>
        <p:spPr>
          <a:xfrm>
            <a:off x="936452" y="1356428"/>
            <a:ext cx="10311541" cy="2610210"/>
          </a:xfrm>
          <a:prstGeom prst="rect">
            <a:avLst/>
          </a:prstGeom>
        </p:spPr>
      </p:pic>
      <p:sp>
        <p:nvSpPr>
          <p:cNvPr id="6" name="Rounded Rectangle 5"/>
          <p:cNvSpPr/>
          <p:nvPr/>
        </p:nvSpPr>
        <p:spPr>
          <a:xfrm>
            <a:off x="9561689" y="1884058"/>
            <a:ext cx="1567732" cy="78039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p:cNvPicPr/>
          <p:nvPr/>
        </p:nvPicPr>
        <p:blipFill>
          <a:blip r:embed="rId6"/>
          <a:stretch>
            <a:fillRect/>
          </a:stretch>
        </p:blipFill>
        <p:spPr>
          <a:xfrm>
            <a:off x="712108" y="3966638"/>
            <a:ext cx="10768692" cy="2379298"/>
          </a:xfrm>
          <a:prstGeom prst="rect">
            <a:avLst/>
          </a:prstGeom>
        </p:spPr>
      </p:pic>
      <p:sp>
        <p:nvSpPr>
          <p:cNvPr id="10" name="Rounded Rectangle 9"/>
          <p:cNvSpPr/>
          <p:nvPr/>
        </p:nvSpPr>
        <p:spPr>
          <a:xfrm>
            <a:off x="6121056" y="371046"/>
            <a:ext cx="2459608" cy="103789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ounded Rectangle 6"/>
          <p:cNvSpPr/>
          <p:nvPr/>
        </p:nvSpPr>
        <p:spPr>
          <a:xfrm>
            <a:off x="9541324" y="3937135"/>
            <a:ext cx="1437290" cy="76037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ounded Rectangle 8"/>
          <p:cNvSpPr/>
          <p:nvPr/>
        </p:nvSpPr>
        <p:spPr>
          <a:xfrm>
            <a:off x="9323707" y="4697507"/>
            <a:ext cx="672663" cy="37537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9541324" y="5594578"/>
            <a:ext cx="2318657" cy="914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622195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0"/>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6"/>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7"/>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10" grpId="0" animBg="1"/>
      <p:bldP spid="10" grpId="1" animBg="1"/>
      <p:bldP spid="7" grpId="0" animBg="1"/>
      <p:bldP spid="7" grpId="1" animBg="1"/>
      <p:bldP spid="9"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B5D5967-48AC-4FF1-825B-C4E764D9ED97}" type="slidenum">
              <a:rPr lang="en-US" smtClean="0"/>
              <a:t>17</a:t>
            </a:fld>
            <a:endParaRPr lang="en-US" dirty="0"/>
          </a:p>
        </p:txBody>
      </p:sp>
      <p:pic>
        <p:nvPicPr>
          <p:cNvPr id="7" name="Picture 6"/>
          <p:cNvPicPr/>
          <p:nvPr/>
        </p:nvPicPr>
        <p:blipFill>
          <a:blip r:embed="rId4"/>
          <a:stretch>
            <a:fillRect/>
          </a:stretch>
        </p:blipFill>
        <p:spPr>
          <a:xfrm>
            <a:off x="895349" y="754199"/>
            <a:ext cx="10322380" cy="4866948"/>
          </a:xfrm>
          <a:prstGeom prst="rect">
            <a:avLst/>
          </a:prstGeom>
        </p:spPr>
      </p:pic>
      <p:sp>
        <p:nvSpPr>
          <p:cNvPr id="4" name="Rounded Rectangle 3"/>
          <p:cNvSpPr/>
          <p:nvPr/>
        </p:nvSpPr>
        <p:spPr>
          <a:xfrm>
            <a:off x="6359072" y="933261"/>
            <a:ext cx="2349063" cy="78039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ounded Rectangle 4"/>
          <p:cNvSpPr/>
          <p:nvPr/>
        </p:nvSpPr>
        <p:spPr>
          <a:xfrm>
            <a:off x="6457606" y="4424198"/>
            <a:ext cx="2151993" cy="78039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35432961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B5D5967-48AC-4FF1-825B-C4E764D9ED97}" type="slidenum">
              <a:rPr lang="en-US" smtClean="0"/>
              <a:t>18</a:t>
            </a:fld>
            <a:endParaRPr lang="en-US" dirty="0"/>
          </a:p>
        </p:txBody>
      </p:sp>
      <p:pic>
        <p:nvPicPr>
          <p:cNvPr id="9" name="Picture 8"/>
          <p:cNvPicPr>
            <a:picLocks noChangeAspect="1"/>
          </p:cNvPicPr>
          <p:nvPr/>
        </p:nvPicPr>
        <p:blipFill>
          <a:blip r:embed="rId4"/>
          <a:stretch>
            <a:fillRect/>
          </a:stretch>
        </p:blipFill>
        <p:spPr>
          <a:xfrm>
            <a:off x="103424" y="238679"/>
            <a:ext cx="11887200" cy="1811916"/>
          </a:xfrm>
          <a:prstGeom prst="rect">
            <a:avLst/>
          </a:prstGeom>
        </p:spPr>
      </p:pic>
      <p:pic>
        <p:nvPicPr>
          <p:cNvPr id="10" name="Picture 9"/>
          <p:cNvPicPr>
            <a:picLocks noChangeAspect="1"/>
          </p:cNvPicPr>
          <p:nvPr/>
        </p:nvPicPr>
        <p:blipFill>
          <a:blip r:embed="rId5"/>
          <a:stretch>
            <a:fillRect/>
          </a:stretch>
        </p:blipFill>
        <p:spPr>
          <a:xfrm>
            <a:off x="103424" y="2181918"/>
            <a:ext cx="11887200" cy="1754106"/>
          </a:xfrm>
          <a:prstGeom prst="rect">
            <a:avLst/>
          </a:prstGeom>
        </p:spPr>
      </p:pic>
      <p:pic>
        <p:nvPicPr>
          <p:cNvPr id="11" name="Picture 10"/>
          <p:cNvPicPr>
            <a:picLocks noChangeAspect="1"/>
          </p:cNvPicPr>
          <p:nvPr/>
        </p:nvPicPr>
        <p:blipFill>
          <a:blip r:embed="rId6"/>
          <a:stretch>
            <a:fillRect/>
          </a:stretch>
        </p:blipFill>
        <p:spPr>
          <a:xfrm>
            <a:off x="103424" y="4020049"/>
            <a:ext cx="11887200" cy="1960762"/>
          </a:xfrm>
          <a:prstGeom prst="rect">
            <a:avLst/>
          </a:prstGeom>
        </p:spPr>
      </p:pic>
      <p:sp>
        <p:nvSpPr>
          <p:cNvPr id="7" name="Rounded Rectangle 6"/>
          <p:cNvSpPr/>
          <p:nvPr/>
        </p:nvSpPr>
        <p:spPr>
          <a:xfrm>
            <a:off x="136524" y="401364"/>
            <a:ext cx="1545021" cy="53668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ounded Rectangle 5"/>
          <p:cNvSpPr/>
          <p:nvPr/>
        </p:nvSpPr>
        <p:spPr>
          <a:xfrm>
            <a:off x="0" y="2207132"/>
            <a:ext cx="1545021" cy="53668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ounded Rectangle 7"/>
          <p:cNvSpPr/>
          <p:nvPr/>
        </p:nvSpPr>
        <p:spPr>
          <a:xfrm>
            <a:off x="0" y="3987686"/>
            <a:ext cx="1545021" cy="53668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7027741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B5D5967-48AC-4FF1-825B-C4E764D9ED97}" type="slidenum">
              <a:rPr lang="en-US" smtClean="0"/>
              <a:t>19</a:t>
            </a:fld>
            <a:endParaRPr lang="en-US" dirty="0"/>
          </a:p>
        </p:txBody>
      </p:sp>
      <p:pic>
        <p:nvPicPr>
          <p:cNvPr id="5" name="Picture 4"/>
          <p:cNvPicPr>
            <a:picLocks noChangeAspect="1"/>
          </p:cNvPicPr>
          <p:nvPr/>
        </p:nvPicPr>
        <p:blipFill>
          <a:blip r:embed="rId4"/>
          <a:stretch>
            <a:fillRect/>
          </a:stretch>
        </p:blipFill>
        <p:spPr>
          <a:xfrm>
            <a:off x="1430455" y="252617"/>
            <a:ext cx="8648700" cy="5981700"/>
          </a:xfrm>
          <a:prstGeom prst="rect">
            <a:avLst/>
          </a:prstGeom>
        </p:spPr>
      </p:pic>
      <p:sp>
        <p:nvSpPr>
          <p:cNvPr id="4" name="Rounded Rectangle 3"/>
          <p:cNvSpPr/>
          <p:nvPr/>
        </p:nvSpPr>
        <p:spPr>
          <a:xfrm>
            <a:off x="2560717" y="5690407"/>
            <a:ext cx="2325415" cy="47296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17104151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Objectives</a:t>
            </a:r>
            <a:endParaRPr lang="en-US" dirty="0"/>
          </a:p>
        </p:txBody>
      </p:sp>
      <p:sp>
        <p:nvSpPr>
          <p:cNvPr id="6" name="Content Placeholder 5"/>
          <p:cNvSpPr>
            <a:spLocks noGrp="1"/>
          </p:cNvSpPr>
          <p:nvPr>
            <p:ph idx="1"/>
          </p:nvPr>
        </p:nvSpPr>
        <p:spPr/>
        <p:txBody>
          <a:bodyPr/>
          <a:lstStyle/>
          <a:p>
            <a:r>
              <a:rPr lang="en-US" sz="3600" dirty="0" smtClean="0"/>
              <a:t>By the end of this presentation, the audience will be able to:</a:t>
            </a:r>
          </a:p>
          <a:p>
            <a:pPr lvl="1"/>
            <a:r>
              <a:rPr lang="en-US" sz="3200" dirty="0" smtClean="0"/>
              <a:t>Navigate to Web-based Investigation link.</a:t>
            </a:r>
          </a:p>
          <a:p>
            <a:pPr marL="457200" lvl="1" indent="0">
              <a:buNone/>
            </a:pPr>
            <a:endParaRPr lang="en-US" sz="3200" dirty="0" smtClean="0"/>
          </a:p>
          <a:p>
            <a:pPr lvl="1"/>
            <a:r>
              <a:rPr lang="en-US" sz="3200" dirty="0" smtClean="0"/>
              <a:t>Complete all required field of the investigation.</a:t>
            </a:r>
          </a:p>
          <a:p>
            <a:pPr marL="457200" lvl="1" indent="0">
              <a:buNone/>
            </a:pPr>
            <a:endParaRPr lang="en-US" sz="3200" dirty="0" smtClean="0"/>
          </a:p>
          <a:p>
            <a:pPr lvl="1"/>
            <a:r>
              <a:rPr lang="en-US" sz="3200" dirty="0" smtClean="0"/>
              <a:t>Submit the investigation.</a:t>
            </a:r>
          </a:p>
          <a:p>
            <a:pPr marL="457200" lvl="1" indent="0">
              <a:buNone/>
            </a:pPr>
            <a:endParaRPr lang="en-US" dirty="0"/>
          </a:p>
        </p:txBody>
      </p:sp>
      <p:sp>
        <p:nvSpPr>
          <p:cNvPr id="4" name="Slide Number Placeholder 3"/>
          <p:cNvSpPr>
            <a:spLocks noGrp="1"/>
          </p:cNvSpPr>
          <p:nvPr>
            <p:ph type="sldNum" sz="quarter" idx="12"/>
          </p:nvPr>
        </p:nvSpPr>
        <p:spPr/>
        <p:txBody>
          <a:bodyPr/>
          <a:lstStyle/>
          <a:p>
            <a:fld id="{6B5D5967-48AC-4FF1-825B-C4E764D9ED97}" type="slidenum">
              <a:rPr lang="en-US" smtClean="0"/>
              <a:t>2</a:t>
            </a:fld>
            <a:endParaRPr lang="en-US" dirty="0"/>
          </a:p>
        </p:txBody>
      </p:sp>
    </p:spTree>
    <p:extLst>
      <p:ext uri="{BB962C8B-B14F-4D97-AF65-F5344CB8AC3E}">
        <p14:creationId xmlns:p14="http://schemas.microsoft.com/office/powerpoint/2010/main" val="22199898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B5D5967-48AC-4FF1-825B-C4E764D9ED97}" type="slidenum">
              <a:rPr lang="en-US" smtClean="0"/>
              <a:t>20</a:t>
            </a:fld>
            <a:endParaRPr lang="en-US" dirty="0"/>
          </a:p>
        </p:txBody>
      </p:sp>
      <p:pic>
        <p:nvPicPr>
          <p:cNvPr id="4" name="Picture 3"/>
          <p:cNvPicPr>
            <a:picLocks noChangeAspect="1"/>
          </p:cNvPicPr>
          <p:nvPr/>
        </p:nvPicPr>
        <p:blipFill>
          <a:blip r:embed="rId3"/>
          <a:stretch>
            <a:fillRect/>
          </a:stretch>
        </p:blipFill>
        <p:spPr>
          <a:xfrm>
            <a:off x="1266825" y="947737"/>
            <a:ext cx="9658350" cy="4962525"/>
          </a:xfrm>
          <a:prstGeom prst="rect">
            <a:avLst/>
          </a:prstGeom>
        </p:spPr>
      </p:pic>
    </p:spTree>
    <p:extLst>
      <p:ext uri="{BB962C8B-B14F-4D97-AF65-F5344CB8AC3E}">
        <p14:creationId xmlns:p14="http://schemas.microsoft.com/office/powerpoint/2010/main" val="19691048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B5D5967-48AC-4FF1-825B-C4E764D9ED97}" type="slidenum">
              <a:rPr lang="en-US" smtClean="0"/>
              <a:t>21</a:t>
            </a:fld>
            <a:endParaRPr lang="en-US" dirty="0"/>
          </a:p>
        </p:txBody>
      </p:sp>
      <p:pic>
        <p:nvPicPr>
          <p:cNvPr id="5" name="Picture 4"/>
          <p:cNvPicPr>
            <a:picLocks noChangeAspect="1"/>
          </p:cNvPicPr>
          <p:nvPr/>
        </p:nvPicPr>
        <p:blipFill>
          <a:blip r:embed="rId4"/>
          <a:stretch>
            <a:fillRect/>
          </a:stretch>
        </p:blipFill>
        <p:spPr>
          <a:xfrm>
            <a:off x="304800" y="977085"/>
            <a:ext cx="11887200" cy="4220027"/>
          </a:xfrm>
          <a:prstGeom prst="rect">
            <a:avLst/>
          </a:prstGeom>
        </p:spPr>
      </p:pic>
      <p:sp>
        <p:nvSpPr>
          <p:cNvPr id="4" name="Rectangle 3"/>
          <p:cNvSpPr/>
          <p:nvPr/>
        </p:nvSpPr>
        <p:spPr>
          <a:xfrm>
            <a:off x="491320" y="2423576"/>
            <a:ext cx="8790217" cy="132704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flipV="1">
            <a:off x="9213179" y="2252943"/>
            <a:ext cx="2956035" cy="68403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1818315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B5D5967-48AC-4FF1-825B-C4E764D9ED97}" type="slidenum">
              <a:rPr lang="en-US" smtClean="0"/>
              <a:t>22</a:t>
            </a:fld>
            <a:endParaRPr lang="en-US" dirty="0"/>
          </a:p>
        </p:txBody>
      </p:sp>
      <p:pic>
        <p:nvPicPr>
          <p:cNvPr id="10" name="Picture 9"/>
          <p:cNvPicPr>
            <a:picLocks noChangeAspect="1"/>
          </p:cNvPicPr>
          <p:nvPr/>
        </p:nvPicPr>
        <p:blipFill>
          <a:blip r:embed="rId4"/>
          <a:stretch>
            <a:fillRect/>
          </a:stretch>
        </p:blipFill>
        <p:spPr>
          <a:xfrm>
            <a:off x="3194036" y="4262384"/>
            <a:ext cx="5095594" cy="2029219"/>
          </a:xfrm>
          <a:prstGeom prst="rect">
            <a:avLst/>
          </a:prstGeom>
        </p:spPr>
      </p:pic>
      <p:sp>
        <p:nvSpPr>
          <p:cNvPr id="12" name="Rectangle 11"/>
          <p:cNvSpPr/>
          <p:nvPr/>
        </p:nvSpPr>
        <p:spPr>
          <a:xfrm>
            <a:off x="6070277" y="4491462"/>
            <a:ext cx="1857982" cy="6650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p:cNvPicPr>
            <a:picLocks noChangeAspect="1"/>
          </p:cNvPicPr>
          <p:nvPr/>
        </p:nvPicPr>
        <p:blipFill>
          <a:blip r:embed="rId5"/>
          <a:stretch>
            <a:fillRect/>
          </a:stretch>
        </p:blipFill>
        <p:spPr>
          <a:xfrm>
            <a:off x="1909935" y="307786"/>
            <a:ext cx="8320683" cy="4069137"/>
          </a:xfrm>
          <a:prstGeom prst="rect">
            <a:avLst/>
          </a:prstGeom>
        </p:spPr>
      </p:pic>
      <p:pic>
        <p:nvPicPr>
          <p:cNvPr id="14" name="Picture 13"/>
          <p:cNvPicPr>
            <a:picLocks noChangeAspect="1"/>
          </p:cNvPicPr>
          <p:nvPr/>
        </p:nvPicPr>
        <p:blipFill>
          <a:blip r:embed="rId6"/>
          <a:stretch>
            <a:fillRect/>
          </a:stretch>
        </p:blipFill>
        <p:spPr>
          <a:xfrm>
            <a:off x="1909935" y="2442175"/>
            <a:ext cx="4995690" cy="1807832"/>
          </a:xfrm>
          <a:prstGeom prst="rect">
            <a:avLst/>
          </a:prstGeom>
        </p:spPr>
      </p:pic>
      <p:sp>
        <p:nvSpPr>
          <p:cNvPr id="7" name="Rectangle 6"/>
          <p:cNvSpPr/>
          <p:nvPr/>
        </p:nvSpPr>
        <p:spPr>
          <a:xfrm>
            <a:off x="5465608" y="2876347"/>
            <a:ext cx="1857982" cy="6650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2027240" y="2432143"/>
            <a:ext cx="1598829" cy="94955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4865333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7"/>
                                        </p:tgtEl>
                                        <p:attrNameLst>
                                          <p:attrName>style.visibility</p:attrName>
                                        </p:attrNameLst>
                                      </p:cBhvr>
                                      <p:to>
                                        <p:strVal val="hidden"/>
                                      </p:to>
                                    </p:set>
                                  </p:childTnLst>
                                </p:cTn>
                              </p:par>
                              <p:par>
                                <p:cTn id="21" presetID="1" presetClass="exit" presetSubtype="0" fill="hold" grpId="2" nodeType="withEffect">
                                  <p:stCondLst>
                                    <p:cond delay="0"/>
                                  </p:stCondLst>
                                  <p:childTnLst>
                                    <p:set>
                                      <p:cBhvr>
                                        <p:cTn id="22" dur="1" fill="hold">
                                          <p:stCondLst>
                                            <p:cond delay="0"/>
                                          </p:stCondLst>
                                        </p:cTn>
                                        <p:tgtEl>
                                          <p:spTgt spid="7"/>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7" grpId="1" animBg="1"/>
      <p:bldP spid="7" grpId="2" animBg="1"/>
      <p:bldP spid="6" grpId="0" animBg="1"/>
      <p:bldP spid="6"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B5D5967-48AC-4FF1-825B-C4E764D9ED97}" type="slidenum">
              <a:rPr lang="en-US" smtClean="0"/>
              <a:t>23</a:t>
            </a:fld>
            <a:endParaRPr lang="en-US" dirty="0"/>
          </a:p>
        </p:txBody>
      </p:sp>
      <p:pic>
        <p:nvPicPr>
          <p:cNvPr id="3" name="Picture 2"/>
          <p:cNvPicPr>
            <a:picLocks noChangeAspect="1"/>
          </p:cNvPicPr>
          <p:nvPr/>
        </p:nvPicPr>
        <p:blipFill>
          <a:blip r:embed="rId4"/>
          <a:stretch>
            <a:fillRect/>
          </a:stretch>
        </p:blipFill>
        <p:spPr>
          <a:xfrm>
            <a:off x="661554" y="987607"/>
            <a:ext cx="9196821" cy="4536893"/>
          </a:xfrm>
          <a:prstGeom prst="rect">
            <a:avLst/>
          </a:prstGeom>
        </p:spPr>
      </p:pic>
      <p:sp>
        <p:nvSpPr>
          <p:cNvPr id="4" name="Rectangle 3"/>
          <p:cNvSpPr/>
          <p:nvPr/>
        </p:nvSpPr>
        <p:spPr>
          <a:xfrm>
            <a:off x="6272710" y="3689125"/>
            <a:ext cx="3404690" cy="11275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a:blip r:embed="rId5"/>
          <a:stretch>
            <a:fillRect/>
          </a:stretch>
        </p:blipFill>
        <p:spPr>
          <a:xfrm>
            <a:off x="2505075" y="1266825"/>
            <a:ext cx="4457700" cy="1390650"/>
          </a:xfrm>
          <a:prstGeom prst="rect">
            <a:avLst/>
          </a:prstGeom>
        </p:spPr>
      </p:pic>
      <p:pic>
        <p:nvPicPr>
          <p:cNvPr id="6" name="Picture 5"/>
          <p:cNvPicPr>
            <a:picLocks noChangeAspect="1"/>
          </p:cNvPicPr>
          <p:nvPr/>
        </p:nvPicPr>
        <p:blipFill>
          <a:blip r:embed="rId6"/>
          <a:stretch>
            <a:fillRect/>
          </a:stretch>
        </p:blipFill>
        <p:spPr>
          <a:xfrm>
            <a:off x="10107206" y="2518697"/>
            <a:ext cx="1874062" cy="1978905"/>
          </a:xfrm>
          <a:prstGeom prst="rect">
            <a:avLst/>
          </a:prstGeom>
        </p:spPr>
      </p:pic>
    </p:spTree>
    <p:custDataLst>
      <p:tags r:id="rId1"/>
    </p:custDataLst>
    <p:extLst>
      <p:ext uri="{BB962C8B-B14F-4D97-AF65-F5344CB8AC3E}">
        <p14:creationId xmlns:p14="http://schemas.microsoft.com/office/powerpoint/2010/main" val="654661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B5D5967-48AC-4FF1-825B-C4E764D9ED97}" type="slidenum">
              <a:rPr lang="en-US" smtClean="0"/>
              <a:t>24</a:t>
            </a:fld>
            <a:endParaRPr lang="en-US" dirty="0"/>
          </a:p>
        </p:txBody>
      </p:sp>
      <p:pic>
        <p:nvPicPr>
          <p:cNvPr id="7" name="Picture 6"/>
          <p:cNvPicPr>
            <a:picLocks noChangeAspect="1"/>
          </p:cNvPicPr>
          <p:nvPr/>
        </p:nvPicPr>
        <p:blipFill>
          <a:blip r:embed="rId4"/>
          <a:stretch>
            <a:fillRect/>
          </a:stretch>
        </p:blipFill>
        <p:spPr>
          <a:xfrm>
            <a:off x="1129097" y="427673"/>
            <a:ext cx="10032387" cy="5553138"/>
          </a:xfrm>
          <a:prstGeom prst="rect">
            <a:avLst/>
          </a:prstGeom>
        </p:spPr>
      </p:pic>
      <p:sp>
        <p:nvSpPr>
          <p:cNvPr id="8" name="Rounded Rectangle 7"/>
          <p:cNvSpPr/>
          <p:nvPr/>
        </p:nvSpPr>
        <p:spPr>
          <a:xfrm>
            <a:off x="1393372" y="3452223"/>
            <a:ext cx="2119085" cy="1003662"/>
          </a:xfrm>
          <a:prstGeom prst="round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B5D5967-48AC-4FF1-825B-C4E764D9ED97}" type="slidenum">
              <a:rPr lang="en-US" smtClean="0"/>
              <a:t>25</a:t>
            </a:fld>
            <a:endParaRPr lang="en-US" dirty="0"/>
          </a:p>
        </p:txBody>
      </p:sp>
      <p:pic>
        <p:nvPicPr>
          <p:cNvPr id="5" name="Picture 4"/>
          <p:cNvPicPr>
            <a:picLocks noChangeAspect="1"/>
          </p:cNvPicPr>
          <p:nvPr/>
        </p:nvPicPr>
        <p:blipFill>
          <a:blip r:embed="rId4"/>
          <a:stretch>
            <a:fillRect/>
          </a:stretch>
        </p:blipFill>
        <p:spPr>
          <a:xfrm>
            <a:off x="280780" y="1225825"/>
            <a:ext cx="11391900" cy="3048000"/>
          </a:xfrm>
          <a:prstGeom prst="rect">
            <a:avLst/>
          </a:prstGeom>
        </p:spPr>
      </p:pic>
      <p:sp>
        <p:nvSpPr>
          <p:cNvPr id="6" name="Rounded Rectangle 5"/>
          <p:cNvSpPr/>
          <p:nvPr/>
        </p:nvSpPr>
        <p:spPr>
          <a:xfrm>
            <a:off x="109330" y="2179651"/>
            <a:ext cx="755374" cy="62616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ounded Rectangle 6"/>
          <p:cNvSpPr/>
          <p:nvPr/>
        </p:nvSpPr>
        <p:spPr>
          <a:xfrm>
            <a:off x="2922104" y="735496"/>
            <a:ext cx="49696" cy="457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ounded Rectangle 7"/>
          <p:cNvSpPr/>
          <p:nvPr/>
        </p:nvSpPr>
        <p:spPr>
          <a:xfrm>
            <a:off x="201267" y="3028121"/>
            <a:ext cx="4502426" cy="119269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ounded Rectangle 8"/>
          <p:cNvSpPr/>
          <p:nvPr/>
        </p:nvSpPr>
        <p:spPr>
          <a:xfrm>
            <a:off x="4885082" y="2940709"/>
            <a:ext cx="3037232" cy="113433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8"/>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8" grpId="0" animBg="1"/>
      <p:bldP spid="8" grpId="1"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838200" y="567559"/>
            <a:ext cx="10515600" cy="5609404"/>
          </a:xfrm>
        </p:spPr>
        <p:txBody>
          <a:bodyPr/>
          <a:lstStyle/>
          <a:p>
            <a:endParaRPr lang="en-US" dirty="0" smtClean="0">
              <a:solidFill>
                <a:srgbClr val="FF0000"/>
              </a:solidFill>
            </a:endParaRPr>
          </a:p>
          <a:p>
            <a:endParaRPr lang="en-US" dirty="0" smtClean="0">
              <a:solidFill>
                <a:srgbClr val="FF0000"/>
              </a:solidFill>
            </a:endParaRPr>
          </a:p>
          <a:p>
            <a:r>
              <a:rPr lang="en-US" dirty="0"/>
              <a:t>An email will be </a:t>
            </a:r>
            <a:r>
              <a:rPr lang="en-US" dirty="0" smtClean="0"/>
              <a:t> </a:t>
            </a:r>
            <a:r>
              <a:rPr lang="en-US" dirty="0"/>
              <a:t>sent to the </a:t>
            </a:r>
            <a:r>
              <a:rPr lang="en-US" dirty="0" smtClean="0"/>
              <a:t>laboratory, Networks and pSMILE after the </a:t>
            </a:r>
            <a:r>
              <a:rPr lang="en-US" dirty="0"/>
              <a:t>laboratory has submitted the investigation. </a:t>
            </a:r>
          </a:p>
          <a:p>
            <a:r>
              <a:rPr lang="en-US" dirty="0" smtClean="0"/>
              <a:t>pSMILE will review the completed investigation.</a:t>
            </a:r>
          </a:p>
          <a:p>
            <a:pPr marL="0" indent="0">
              <a:buNone/>
            </a:pPr>
            <a:endParaRPr lang="en-US" dirty="0"/>
          </a:p>
        </p:txBody>
      </p:sp>
      <p:sp>
        <p:nvSpPr>
          <p:cNvPr id="2" name="Slide Number Placeholder 1"/>
          <p:cNvSpPr>
            <a:spLocks noGrp="1"/>
          </p:cNvSpPr>
          <p:nvPr>
            <p:ph type="sldNum" sz="quarter" idx="12"/>
          </p:nvPr>
        </p:nvSpPr>
        <p:spPr/>
        <p:txBody>
          <a:bodyPr/>
          <a:lstStyle/>
          <a:p>
            <a:fld id="{6B5D5967-48AC-4FF1-825B-C4E764D9ED97}" type="slidenum">
              <a:rPr lang="en-US" smtClean="0"/>
              <a:t>26</a:t>
            </a:fld>
            <a:endParaRPr lang="en-US" dirty="0"/>
          </a:p>
        </p:txBody>
      </p:sp>
      <p:pic>
        <p:nvPicPr>
          <p:cNvPr id="6" name="Picture 5"/>
          <p:cNvPicPr/>
          <p:nvPr/>
        </p:nvPicPr>
        <p:blipFill rotWithShape="1">
          <a:blip r:embed="rId3"/>
          <a:srcRect t="30909"/>
          <a:stretch/>
        </p:blipFill>
        <p:spPr bwMode="auto">
          <a:xfrm>
            <a:off x="1802674" y="3320009"/>
            <a:ext cx="8231981" cy="1887716"/>
          </a:xfrm>
          <a:prstGeom prst="rect">
            <a:avLst/>
          </a:prstGeom>
          <a:ln w="9525" cap="flat" cmpd="sng" algn="ctr">
            <a:solidFill>
              <a:sysClr val="windowText" lastClr="000000"/>
            </a:solidFill>
            <a:prstDash val="solid"/>
            <a:round/>
            <a:headEnd type="none" w="med" len="med"/>
            <a:tailEnd type="none" w="med" len="med"/>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298763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41434"/>
            <a:ext cx="10515600" cy="5735529"/>
          </a:xfrm>
        </p:spPr>
        <p:txBody>
          <a:bodyPr/>
          <a:lstStyle/>
          <a:p>
            <a:r>
              <a:rPr lang="en-US" dirty="0" smtClean="0"/>
              <a:t>pSMILE </a:t>
            </a:r>
            <a:r>
              <a:rPr lang="en-US" dirty="0"/>
              <a:t>will review </a:t>
            </a:r>
            <a:r>
              <a:rPr lang="en-US" dirty="0" smtClean="0"/>
              <a:t>the entire Investigation and either accept </a:t>
            </a:r>
            <a:r>
              <a:rPr lang="en-US" dirty="0"/>
              <a:t>or reject </a:t>
            </a:r>
            <a:r>
              <a:rPr lang="en-US" dirty="0" smtClean="0"/>
              <a:t>the IR.</a:t>
            </a:r>
            <a:endParaRPr lang="en-US" dirty="0"/>
          </a:p>
          <a:p>
            <a:r>
              <a:rPr lang="en-US" dirty="0" smtClean="0"/>
              <a:t>If rejected, an email will be sent out informing the laboratory.</a:t>
            </a:r>
          </a:p>
          <a:p>
            <a:r>
              <a:rPr lang="en-US" dirty="0" smtClean="0"/>
              <a:t>The email will also be sent to laboratory and pSMILE.</a:t>
            </a:r>
          </a:p>
          <a:p>
            <a:pPr marL="0" indent="0">
              <a:buNone/>
            </a:pPr>
            <a:endParaRPr lang="en-US" dirty="0"/>
          </a:p>
        </p:txBody>
      </p:sp>
      <p:sp>
        <p:nvSpPr>
          <p:cNvPr id="4" name="Slide Number Placeholder 3"/>
          <p:cNvSpPr>
            <a:spLocks noGrp="1"/>
          </p:cNvSpPr>
          <p:nvPr>
            <p:ph type="sldNum" sz="quarter" idx="12"/>
          </p:nvPr>
        </p:nvSpPr>
        <p:spPr/>
        <p:txBody>
          <a:bodyPr/>
          <a:lstStyle/>
          <a:p>
            <a:fld id="{6B5D5967-48AC-4FF1-825B-C4E764D9ED97}" type="slidenum">
              <a:rPr lang="en-US" smtClean="0"/>
              <a:t>27</a:t>
            </a:fld>
            <a:endParaRPr lang="en-US" dirty="0"/>
          </a:p>
        </p:txBody>
      </p:sp>
      <p:pic>
        <p:nvPicPr>
          <p:cNvPr id="7" name="Picture 6"/>
          <p:cNvPicPr/>
          <p:nvPr/>
        </p:nvPicPr>
        <p:blipFill rotWithShape="1">
          <a:blip r:embed="rId3"/>
          <a:srcRect b="10767"/>
          <a:stretch/>
        </p:blipFill>
        <p:spPr bwMode="auto">
          <a:xfrm>
            <a:off x="2249487" y="2992347"/>
            <a:ext cx="7693025" cy="2494054"/>
          </a:xfrm>
          <a:prstGeom prst="rect">
            <a:avLst/>
          </a:prstGeom>
          <a:ln w="9525" cap="flat" cmpd="sng" algn="ctr">
            <a:solidFill>
              <a:sysClr val="windowText" lastClr="000000"/>
            </a:solidFill>
            <a:prstDash val="solid"/>
            <a:round/>
            <a:headEnd type="none" w="med" len="med"/>
            <a:tailEnd type="none" w="med" len="med"/>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811128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3379" y="488731"/>
            <a:ext cx="10515600" cy="5652734"/>
          </a:xfrm>
        </p:spPr>
        <p:txBody>
          <a:bodyPr/>
          <a:lstStyle/>
          <a:p>
            <a:endParaRPr lang="en-US" dirty="0" smtClean="0">
              <a:solidFill>
                <a:srgbClr val="FF0000"/>
              </a:solidFill>
            </a:endParaRPr>
          </a:p>
          <a:p>
            <a:endParaRPr lang="en-US" dirty="0" smtClean="0">
              <a:solidFill>
                <a:srgbClr val="FF0000"/>
              </a:solidFill>
            </a:endParaRPr>
          </a:p>
          <a:p>
            <a:r>
              <a:rPr lang="en-US" dirty="0" smtClean="0"/>
              <a:t>After pSMILE accepts </a:t>
            </a:r>
            <a:r>
              <a:rPr lang="en-US" dirty="0"/>
              <a:t>the </a:t>
            </a:r>
            <a:r>
              <a:rPr lang="en-US" dirty="0" smtClean="0"/>
              <a:t>Investigation the Laboratory, pSMILE and all Networks </a:t>
            </a:r>
            <a:r>
              <a:rPr lang="en-US" dirty="0"/>
              <a:t>will receive an email </a:t>
            </a:r>
            <a:r>
              <a:rPr lang="en-US" dirty="0" smtClean="0"/>
              <a:t>saying it is ready for PNL review.</a:t>
            </a:r>
          </a:p>
          <a:p>
            <a:r>
              <a:rPr lang="en-US" dirty="0" smtClean="0"/>
              <a:t>The Network PNL will review the IR.</a:t>
            </a:r>
          </a:p>
          <a:p>
            <a:pPr marL="0" indent="0">
              <a:buNone/>
            </a:pPr>
            <a:endParaRPr lang="en-US" dirty="0">
              <a:solidFill>
                <a:srgbClr val="FF0000"/>
              </a:solidFill>
            </a:endParaRPr>
          </a:p>
          <a:p>
            <a:endParaRPr lang="en-US" dirty="0" smtClean="0">
              <a:solidFill>
                <a:srgbClr val="FF0000"/>
              </a:solidFill>
            </a:endParaRPr>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6B5D5967-48AC-4FF1-825B-C4E764D9ED97}" type="slidenum">
              <a:rPr lang="en-US" smtClean="0"/>
              <a:t>28</a:t>
            </a:fld>
            <a:endParaRPr lang="en-US" dirty="0"/>
          </a:p>
        </p:txBody>
      </p:sp>
      <p:pic>
        <p:nvPicPr>
          <p:cNvPr id="6" name="Picture 5"/>
          <p:cNvPicPr/>
          <p:nvPr/>
        </p:nvPicPr>
        <p:blipFill>
          <a:blip r:embed="rId3"/>
          <a:stretch>
            <a:fillRect/>
          </a:stretch>
        </p:blipFill>
        <p:spPr>
          <a:xfrm>
            <a:off x="1308684" y="3137978"/>
            <a:ext cx="8996676" cy="2439353"/>
          </a:xfrm>
          <a:prstGeom prst="rect">
            <a:avLst/>
          </a:prstGeom>
          <a:ln>
            <a:solidFill>
              <a:schemeClr val="tx1"/>
            </a:solidFill>
          </a:ln>
        </p:spPr>
      </p:pic>
    </p:spTree>
    <p:extLst>
      <p:ext uri="{BB962C8B-B14F-4D97-AF65-F5344CB8AC3E}">
        <p14:creationId xmlns:p14="http://schemas.microsoft.com/office/powerpoint/2010/main" val="895251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0312"/>
            <a:ext cx="10515600" cy="5798591"/>
          </a:xfrm>
        </p:spPr>
        <p:txBody>
          <a:bodyPr/>
          <a:lstStyle/>
          <a:p>
            <a:endParaRPr lang="en-US" dirty="0" smtClean="0"/>
          </a:p>
          <a:p>
            <a:r>
              <a:rPr lang="en-US" dirty="0" smtClean="0"/>
              <a:t>The PNL will have the choice of accepting or rejecting the Investigation. If rejected  the IR will be returned to the laboratory to revise.</a:t>
            </a:r>
          </a:p>
          <a:p>
            <a:r>
              <a:rPr lang="en-US" dirty="0" smtClean="0"/>
              <a:t>An email will be sent to the laboratory, pSMILE and PNL Networks saying it is back with the laboratory.</a:t>
            </a:r>
            <a:endParaRPr lang="en-US" dirty="0"/>
          </a:p>
        </p:txBody>
      </p:sp>
      <p:sp>
        <p:nvSpPr>
          <p:cNvPr id="4" name="Slide Number Placeholder 3"/>
          <p:cNvSpPr>
            <a:spLocks noGrp="1"/>
          </p:cNvSpPr>
          <p:nvPr>
            <p:ph type="sldNum" sz="quarter" idx="12"/>
          </p:nvPr>
        </p:nvSpPr>
        <p:spPr/>
        <p:txBody>
          <a:bodyPr/>
          <a:lstStyle/>
          <a:p>
            <a:fld id="{6B5D5967-48AC-4FF1-825B-C4E764D9ED97}" type="slidenum">
              <a:rPr lang="en-US" smtClean="0"/>
              <a:t>29</a:t>
            </a:fld>
            <a:endParaRPr lang="en-US" dirty="0"/>
          </a:p>
        </p:txBody>
      </p:sp>
      <p:pic>
        <p:nvPicPr>
          <p:cNvPr id="6" name="Picture 5"/>
          <p:cNvPicPr/>
          <p:nvPr/>
        </p:nvPicPr>
        <p:blipFill rotWithShape="1">
          <a:blip r:embed="rId3"/>
          <a:srcRect t="20871" b="16760"/>
          <a:stretch/>
        </p:blipFill>
        <p:spPr bwMode="auto">
          <a:xfrm>
            <a:off x="2436041" y="3234407"/>
            <a:ext cx="7319917" cy="2342924"/>
          </a:xfrm>
          <a:prstGeom prst="rect">
            <a:avLst/>
          </a:prstGeom>
          <a:ln>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760685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B5D5967-48AC-4FF1-825B-C4E764D9ED97}" type="slidenum">
              <a:rPr lang="en-US" smtClean="0"/>
              <a:t>3</a:t>
            </a:fld>
            <a:endParaRPr lang="en-US" dirty="0"/>
          </a:p>
        </p:txBody>
      </p:sp>
      <p:pic>
        <p:nvPicPr>
          <p:cNvPr id="5" name="Picture 4"/>
          <p:cNvPicPr>
            <a:picLocks noChangeAspect="1"/>
          </p:cNvPicPr>
          <p:nvPr/>
        </p:nvPicPr>
        <p:blipFill>
          <a:blip r:embed="rId3"/>
          <a:stretch>
            <a:fillRect/>
          </a:stretch>
        </p:blipFill>
        <p:spPr>
          <a:xfrm>
            <a:off x="1435020" y="357290"/>
            <a:ext cx="8503920" cy="1371600"/>
          </a:xfrm>
          <a:prstGeom prst="rect">
            <a:avLst/>
          </a:prstGeom>
        </p:spPr>
      </p:pic>
      <p:pic>
        <p:nvPicPr>
          <p:cNvPr id="6" name="Picture 5"/>
          <p:cNvPicPr>
            <a:picLocks noChangeAspect="1"/>
          </p:cNvPicPr>
          <p:nvPr/>
        </p:nvPicPr>
        <p:blipFill>
          <a:blip r:embed="rId4"/>
          <a:stretch>
            <a:fillRect/>
          </a:stretch>
        </p:blipFill>
        <p:spPr>
          <a:xfrm>
            <a:off x="1320011" y="3774831"/>
            <a:ext cx="8697308" cy="2286000"/>
          </a:xfrm>
          <a:prstGeom prst="rect">
            <a:avLst/>
          </a:prstGeom>
        </p:spPr>
      </p:pic>
      <p:pic>
        <p:nvPicPr>
          <p:cNvPr id="7" name="Picture 6"/>
          <p:cNvPicPr>
            <a:picLocks noChangeAspect="1"/>
          </p:cNvPicPr>
          <p:nvPr/>
        </p:nvPicPr>
        <p:blipFill>
          <a:blip r:embed="rId5"/>
          <a:stretch>
            <a:fillRect/>
          </a:stretch>
        </p:blipFill>
        <p:spPr>
          <a:xfrm>
            <a:off x="1173763" y="1843170"/>
            <a:ext cx="8843556" cy="2011680"/>
          </a:xfrm>
          <a:prstGeom prst="rect">
            <a:avLst/>
          </a:prstGeom>
        </p:spPr>
      </p:pic>
    </p:spTree>
    <p:extLst>
      <p:ext uri="{BB962C8B-B14F-4D97-AF65-F5344CB8AC3E}">
        <p14:creationId xmlns:p14="http://schemas.microsoft.com/office/powerpoint/2010/main" val="37080415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699" y="317968"/>
            <a:ext cx="10515600" cy="5640935"/>
          </a:xfrm>
        </p:spPr>
        <p:txBody>
          <a:bodyPr/>
          <a:lstStyle/>
          <a:p>
            <a:endParaRPr lang="en-US" dirty="0" smtClean="0"/>
          </a:p>
          <a:p>
            <a:r>
              <a:rPr lang="en-US" dirty="0" smtClean="0"/>
              <a:t>Once </a:t>
            </a:r>
            <a:r>
              <a:rPr lang="en-US" dirty="0"/>
              <a:t>PNL </a:t>
            </a:r>
            <a:r>
              <a:rPr lang="en-US" dirty="0" smtClean="0"/>
              <a:t>and pSMILE has accepts </a:t>
            </a:r>
            <a:r>
              <a:rPr lang="en-US" dirty="0"/>
              <a:t>the </a:t>
            </a:r>
            <a:r>
              <a:rPr lang="en-US" dirty="0" smtClean="0"/>
              <a:t>Investigation and email will be sent to the </a:t>
            </a:r>
            <a:r>
              <a:rPr lang="en-US" dirty="0" smtClean="0"/>
              <a:t>DAIDS POC for acknowledgement.</a:t>
            </a:r>
            <a:endParaRPr lang="en-US" dirty="0" smtClean="0"/>
          </a:p>
          <a:p>
            <a:endParaRPr lang="en-US" dirty="0"/>
          </a:p>
          <a:p>
            <a:endParaRPr lang="en-US" dirty="0" smtClean="0"/>
          </a:p>
          <a:p>
            <a:endParaRPr lang="en-US" dirty="0"/>
          </a:p>
          <a:p>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6B5D5967-48AC-4FF1-825B-C4E764D9ED97}" type="slidenum">
              <a:rPr lang="en-US" smtClean="0"/>
              <a:t>30</a:t>
            </a:fld>
            <a:endParaRPr lang="en-US" dirty="0"/>
          </a:p>
        </p:txBody>
      </p:sp>
      <p:pic>
        <p:nvPicPr>
          <p:cNvPr id="5" name="Picture 4"/>
          <p:cNvPicPr/>
          <p:nvPr/>
        </p:nvPicPr>
        <p:blipFill>
          <a:blip r:embed="rId3"/>
          <a:stretch>
            <a:fillRect/>
          </a:stretch>
        </p:blipFill>
        <p:spPr>
          <a:xfrm>
            <a:off x="876999" y="2692241"/>
            <a:ext cx="10164994" cy="2885090"/>
          </a:xfrm>
          <a:prstGeom prst="rect">
            <a:avLst/>
          </a:prstGeom>
          <a:ln>
            <a:solidFill>
              <a:schemeClr val="tx1"/>
            </a:solidFill>
          </a:ln>
        </p:spPr>
      </p:pic>
    </p:spTree>
    <p:extLst>
      <p:ext uri="{BB962C8B-B14F-4D97-AF65-F5344CB8AC3E}">
        <p14:creationId xmlns:p14="http://schemas.microsoft.com/office/powerpoint/2010/main" val="27792516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9478" y="625998"/>
            <a:ext cx="10515600" cy="5489575"/>
          </a:xfrm>
        </p:spPr>
        <p:txBody>
          <a:bodyPr/>
          <a:lstStyle/>
          <a:p>
            <a:r>
              <a:rPr lang="en-US" dirty="0"/>
              <a:t>pSMILE will close the Investigation and combine all investigations with any supporting documents. </a:t>
            </a:r>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smtClean="0"/>
          </a:p>
          <a:p>
            <a:pPr marL="0" indent="0">
              <a:buNone/>
            </a:pPr>
            <a:endParaRPr lang="en-US" dirty="0"/>
          </a:p>
          <a:p>
            <a:r>
              <a:rPr lang="en-US" dirty="0"/>
              <a:t>pSMILE will email the completed Investigation to the laboratory email distribution group.</a:t>
            </a:r>
          </a:p>
          <a:p>
            <a:endParaRPr lang="en-US" dirty="0"/>
          </a:p>
        </p:txBody>
      </p:sp>
      <p:sp>
        <p:nvSpPr>
          <p:cNvPr id="4" name="Slide Number Placeholder 3"/>
          <p:cNvSpPr>
            <a:spLocks noGrp="1"/>
          </p:cNvSpPr>
          <p:nvPr>
            <p:ph type="sldNum" sz="quarter" idx="12"/>
          </p:nvPr>
        </p:nvSpPr>
        <p:spPr/>
        <p:txBody>
          <a:bodyPr/>
          <a:lstStyle/>
          <a:p>
            <a:fld id="{6B5D5967-48AC-4FF1-825B-C4E764D9ED97}" type="slidenum">
              <a:rPr lang="en-US" smtClean="0"/>
              <a:t>31</a:t>
            </a:fld>
            <a:endParaRPr lang="en-US" dirty="0"/>
          </a:p>
        </p:txBody>
      </p:sp>
      <p:pic>
        <p:nvPicPr>
          <p:cNvPr id="5" name="Picture 4"/>
          <p:cNvPicPr/>
          <p:nvPr/>
        </p:nvPicPr>
        <p:blipFill>
          <a:blip r:embed="rId3"/>
          <a:stretch>
            <a:fillRect/>
          </a:stretch>
        </p:blipFill>
        <p:spPr>
          <a:xfrm>
            <a:off x="1579968" y="1587727"/>
            <a:ext cx="7868832" cy="3088049"/>
          </a:xfrm>
          <a:prstGeom prst="rect">
            <a:avLst/>
          </a:prstGeom>
          <a:ln>
            <a:solidFill>
              <a:schemeClr val="tx1"/>
            </a:solidFill>
          </a:ln>
        </p:spPr>
      </p:pic>
    </p:spTree>
    <p:extLst>
      <p:ext uri="{BB962C8B-B14F-4D97-AF65-F5344CB8AC3E}">
        <p14:creationId xmlns:p14="http://schemas.microsoft.com/office/powerpoint/2010/main" val="9421139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26172" y="1387365"/>
            <a:ext cx="8305800" cy="1295400"/>
          </a:xfrm>
          <a:ln>
            <a:miter lim="800000"/>
            <a:headEnd/>
            <a:tailEnd/>
          </a:ln>
          <a:extLst/>
        </p:spPr>
        <p:txBody>
          <a:bodyPr/>
          <a:lstStyle/>
          <a:p>
            <a:pPr algn="ctr">
              <a:defRPr/>
            </a:pPr>
            <a:r>
              <a:rPr lang="en-US" sz="6600" dirty="0">
                <a:effectLst>
                  <a:outerShdw blurRad="38100" dist="38100" dir="2700000" algn="tl">
                    <a:srgbClr val="000000">
                      <a:alpha val="43137"/>
                    </a:srgbClr>
                  </a:outerShdw>
                </a:effectLst>
              </a:rPr>
              <a:t>  Questions</a:t>
            </a:r>
          </a:p>
        </p:txBody>
      </p:sp>
      <p:sp>
        <p:nvSpPr>
          <p:cNvPr id="291843" name="Slide Number Placeholder 1"/>
          <p:cNvSpPr>
            <a:spLocks noGrp="1"/>
          </p:cNvSpPr>
          <p:nvPr>
            <p:ph type="sldNum" sz="quarter" idx="12"/>
          </p:nvPr>
        </p:nvSpPr>
        <p:spPr bwMode="auto">
          <a:xfrm>
            <a:off x="11644259" y="5953618"/>
            <a:ext cx="47942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6F13173-C7FD-40A7-AA2D-F3B8FFAEF9A1}" type="slidenum">
              <a:rPr lang="en-US" altLang="en-US" smtClean="0">
                <a:solidFill>
                  <a:schemeClr val="bg1">
                    <a:lumMod val="65000"/>
                  </a:schemeClr>
                </a:solidFill>
                <a:latin typeface="Arial" panose="020B0604020202020204" pitchFamily="34" charset="0"/>
              </a:rPr>
              <a:pPr fontAlgn="base">
                <a:spcBef>
                  <a:spcPct val="0"/>
                </a:spcBef>
                <a:spcAft>
                  <a:spcPct val="0"/>
                </a:spcAft>
              </a:pPr>
              <a:t>32</a:t>
            </a:fld>
            <a:endParaRPr lang="en-US" altLang="en-US" dirty="0" smtClean="0">
              <a:solidFill>
                <a:schemeClr val="bg1">
                  <a:lumMod val="65000"/>
                </a:schemeClr>
              </a:solidFill>
              <a:latin typeface="Arial" panose="020B0604020202020204" pitchFamily="34" charset="0"/>
            </a:endParaRPr>
          </a:p>
        </p:txBody>
      </p:sp>
      <p:pic>
        <p:nvPicPr>
          <p:cNvPr id="291845" name="Picture 4" descr="C:\Users\jshim4\AppData\Local\Microsoft\Windows\Temporary Internet Files\Content.IE5\KJCAJ7BV\MC90043316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7345" y="4088524"/>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1846" name="Picture 6" descr="C:\Users\jshim4\AppData\Local\Microsoft\Windows\Temporary Internet Files\Content.IE5\R62Z9H3N\MC90043156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31772" y="3566948"/>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97852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B5D5967-48AC-4FF1-825B-C4E764D9ED97}" type="slidenum">
              <a:rPr lang="en-US" smtClean="0"/>
              <a:t>4</a:t>
            </a:fld>
            <a:endParaRPr lang="en-US" dirty="0"/>
          </a:p>
        </p:txBody>
      </p:sp>
      <p:sp>
        <p:nvSpPr>
          <p:cNvPr id="3" name="Rectangle 2"/>
          <p:cNvSpPr/>
          <p:nvPr/>
        </p:nvSpPr>
        <p:spPr>
          <a:xfrm>
            <a:off x="134290" y="265037"/>
            <a:ext cx="11837276" cy="5693866"/>
          </a:xfrm>
          <a:prstGeom prst="rect">
            <a:avLst/>
          </a:prstGeom>
        </p:spPr>
        <p:txBody>
          <a:bodyPr wrap="square">
            <a:spAutoFit/>
          </a:bodyPr>
          <a:lstStyle/>
          <a:p>
            <a:r>
              <a:rPr lang="en-US" sz="1400" b="1" dirty="0">
                <a:solidFill>
                  <a:srgbClr val="333333"/>
                </a:solidFill>
                <a:latin typeface="Arial" panose="020B0604020202020204" pitchFamily="34" charset="0"/>
              </a:rPr>
              <a:t>Harmonized ID:</a:t>
            </a:r>
            <a:r>
              <a:rPr lang="en-US" sz="1400" dirty="0">
                <a:solidFill>
                  <a:srgbClr val="333333"/>
                </a:solidFill>
                <a:latin typeface="Arial" panose="020B0604020202020204" pitchFamily="34" charset="0"/>
              </a:rPr>
              <a:t> HID0403</a:t>
            </a:r>
            <a:r>
              <a:rPr lang="en-US" sz="1400" dirty="0"/>
              <a:t/>
            </a:r>
            <a:br>
              <a:rPr lang="en-US" sz="1400" dirty="0"/>
            </a:br>
            <a:r>
              <a:rPr lang="en-US" sz="1400" b="1" dirty="0">
                <a:solidFill>
                  <a:srgbClr val="333333"/>
                </a:solidFill>
                <a:latin typeface="Arial" panose="020B0604020202020204" pitchFamily="34" charset="0"/>
              </a:rPr>
              <a:t>SMILE Mnemonic:</a:t>
            </a:r>
            <a:r>
              <a:rPr lang="en-US" sz="1400" dirty="0">
                <a:solidFill>
                  <a:srgbClr val="333333"/>
                </a:solidFill>
                <a:latin typeface="Arial" panose="020B0604020202020204" pitchFamily="34" charset="0"/>
              </a:rPr>
              <a:t> TestLAB</a:t>
            </a:r>
            <a:r>
              <a:rPr lang="en-US" sz="1400" dirty="0"/>
              <a:t/>
            </a:r>
            <a:br>
              <a:rPr lang="en-US" sz="1400" dirty="0"/>
            </a:br>
            <a:r>
              <a:rPr lang="en-US" sz="1400" b="1" dirty="0">
                <a:solidFill>
                  <a:srgbClr val="333333"/>
                </a:solidFill>
                <a:latin typeface="Arial" panose="020B0604020202020204" pitchFamily="34" charset="0"/>
              </a:rPr>
              <a:t>Laboratory Name:</a:t>
            </a:r>
            <a:r>
              <a:rPr lang="en-US" sz="1400" dirty="0">
                <a:solidFill>
                  <a:srgbClr val="333333"/>
                </a:solidFill>
                <a:latin typeface="Arial" panose="020B0604020202020204" pitchFamily="34" charset="0"/>
              </a:rPr>
              <a:t> Test Laboratory</a:t>
            </a:r>
            <a:r>
              <a:rPr lang="en-US" sz="1400" dirty="0"/>
              <a:t/>
            </a:r>
            <a:br>
              <a:rPr lang="en-US" sz="1400" dirty="0"/>
            </a:br>
            <a:r>
              <a:rPr lang="en-US" sz="1400" b="1" dirty="0">
                <a:solidFill>
                  <a:srgbClr val="333333"/>
                </a:solidFill>
                <a:latin typeface="Arial" panose="020B0604020202020204" pitchFamily="34" charset="0"/>
              </a:rPr>
              <a:t>City, Country:</a:t>
            </a:r>
            <a:r>
              <a:rPr lang="en-US" sz="1400" dirty="0">
                <a:solidFill>
                  <a:srgbClr val="333333"/>
                </a:solidFill>
                <a:latin typeface="Arial" panose="020B0604020202020204" pitchFamily="34" charset="0"/>
              </a:rPr>
              <a:t> Baltimore, United </a:t>
            </a:r>
            <a:r>
              <a:rPr lang="en-US" sz="1400" dirty="0" smtClean="0">
                <a:solidFill>
                  <a:srgbClr val="333333"/>
                </a:solidFill>
                <a:latin typeface="Arial" panose="020B0604020202020204" pitchFamily="34" charset="0"/>
              </a:rPr>
              <a:t>States</a:t>
            </a:r>
          </a:p>
          <a:p>
            <a:endParaRPr lang="en-US" sz="1400" dirty="0">
              <a:solidFill>
                <a:srgbClr val="333333"/>
              </a:solidFill>
              <a:latin typeface="Arial" panose="020B0604020202020204" pitchFamily="34" charset="0"/>
            </a:endParaRPr>
          </a:p>
          <a:p>
            <a:r>
              <a:rPr lang="en-US" sz="1400" dirty="0" smtClean="0">
                <a:solidFill>
                  <a:srgbClr val="333333"/>
                </a:solidFill>
                <a:latin typeface="Arial" panose="020B0604020202020204" pitchFamily="34" charset="0"/>
              </a:rPr>
              <a:t>Dear </a:t>
            </a:r>
            <a:r>
              <a:rPr lang="en-US" sz="1400" dirty="0">
                <a:solidFill>
                  <a:srgbClr val="333333"/>
                </a:solidFill>
                <a:latin typeface="Arial" panose="020B0604020202020204" pitchFamily="34" charset="0"/>
              </a:rPr>
              <a:t>TestLAB Laboratory Team,</a:t>
            </a:r>
          </a:p>
          <a:p>
            <a:r>
              <a:rPr lang="en-US" sz="1400" dirty="0"/>
              <a:t/>
            </a:r>
            <a:br>
              <a:rPr lang="en-US" sz="1400" dirty="0"/>
            </a:br>
            <a:r>
              <a:rPr lang="en-US" sz="1400" b="1" u="sng" dirty="0">
                <a:solidFill>
                  <a:srgbClr val="333333"/>
                </a:solidFill>
                <a:latin typeface="Arial" panose="020B0604020202020204" pitchFamily="34" charset="0"/>
              </a:rPr>
              <a:t>EQA Updates</a:t>
            </a:r>
            <a:endParaRPr lang="en-US" sz="1400" dirty="0">
              <a:solidFill>
                <a:srgbClr val="333333"/>
              </a:solidFill>
              <a:latin typeface="Arial" panose="020B0604020202020204" pitchFamily="34" charset="0"/>
            </a:endParaRPr>
          </a:p>
          <a:p>
            <a:r>
              <a:rPr lang="en-US" sz="1400" dirty="0">
                <a:solidFill>
                  <a:srgbClr val="333333"/>
                </a:solidFill>
                <a:latin typeface="Arial" panose="020B0604020202020204" pitchFamily="34" charset="0"/>
              </a:rPr>
              <a:t>I have reviewed the following EQA surveys and the results are summarized below:</a:t>
            </a:r>
          </a:p>
          <a:p>
            <a:r>
              <a:rPr lang="en-US" sz="1400" b="1" dirty="0">
                <a:solidFill>
                  <a:srgbClr val="333333"/>
                </a:solidFill>
                <a:latin typeface="Arial" panose="020B0604020202020204" pitchFamily="34" charset="0"/>
              </a:rPr>
              <a:t>CAP VM (Viral Markers) 2020/B</a:t>
            </a:r>
            <a:br>
              <a:rPr lang="en-US" sz="1400" b="1" dirty="0">
                <a:solidFill>
                  <a:srgbClr val="333333"/>
                </a:solidFill>
                <a:latin typeface="Arial" panose="020B0604020202020204" pitchFamily="34" charset="0"/>
              </a:rPr>
            </a:br>
            <a:r>
              <a:rPr lang="en-US" sz="1400" dirty="0">
                <a:solidFill>
                  <a:srgbClr val="333333"/>
                </a:solidFill>
                <a:latin typeface="Arial" panose="020B0604020202020204" pitchFamily="34" charset="0"/>
              </a:rPr>
              <a:t>Investigation Required for Anti-HBc (IgM) </a:t>
            </a:r>
            <a:r>
              <a:rPr lang="en-US" sz="1400" b="1" dirty="0">
                <a:solidFill>
                  <a:srgbClr val="333333"/>
                </a:solidFill>
                <a:latin typeface="Arial" panose="020B0604020202020204" pitchFamily="34" charset="0"/>
              </a:rPr>
              <a:t> </a:t>
            </a:r>
            <a:r>
              <a:rPr lang="en-US" sz="1400" dirty="0">
                <a:solidFill>
                  <a:srgbClr val="333333"/>
                </a:solidFill>
                <a:latin typeface="Arial" panose="020B0604020202020204" pitchFamily="34" charset="0"/>
              </a:rPr>
              <a:t/>
            </a:r>
            <a:br>
              <a:rPr lang="en-US" sz="1400" dirty="0">
                <a:solidFill>
                  <a:srgbClr val="333333"/>
                </a:solidFill>
                <a:latin typeface="Arial" panose="020B0604020202020204" pitchFamily="34" charset="0"/>
              </a:rPr>
            </a:br>
            <a:endParaRPr lang="en-US" sz="1400" dirty="0">
              <a:solidFill>
                <a:srgbClr val="333333"/>
              </a:solidFill>
              <a:latin typeface="Arial" panose="020B0604020202020204" pitchFamily="34" charset="0"/>
            </a:endParaRPr>
          </a:p>
          <a:p>
            <a:r>
              <a:rPr lang="en-US" sz="1400" b="1" u="sng" dirty="0">
                <a:solidFill>
                  <a:srgbClr val="333333"/>
                </a:solidFill>
                <a:latin typeface="Arial" panose="020B0604020202020204" pitchFamily="34" charset="0"/>
              </a:rPr>
              <a:t>Pending Investigation:</a:t>
            </a:r>
            <a:r>
              <a:rPr lang="en-US" sz="1400" dirty="0">
                <a:solidFill>
                  <a:srgbClr val="333333"/>
                </a:solidFill>
                <a:latin typeface="Arial" panose="020B0604020202020204" pitchFamily="34" charset="0"/>
              </a:rPr>
              <a:t/>
            </a:r>
            <a:br>
              <a:rPr lang="en-US" sz="1400" dirty="0">
                <a:solidFill>
                  <a:srgbClr val="333333"/>
                </a:solidFill>
                <a:latin typeface="Arial" panose="020B0604020202020204" pitchFamily="34" charset="0"/>
              </a:rPr>
            </a:br>
            <a:r>
              <a:rPr lang="en-US" sz="1400" b="1" dirty="0">
                <a:solidFill>
                  <a:srgbClr val="333333"/>
                </a:solidFill>
                <a:latin typeface="Arial" panose="020B0604020202020204" pitchFamily="34" charset="0"/>
              </a:rPr>
              <a:t>CAP FH9 (Hematology) 2020/2</a:t>
            </a:r>
            <a:r>
              <a:rPr lang="en-US" sz="1400" dirty="0">
                <a:solidFill>
                  <a:srgbClr val="333333"/>
                </a:solidFill>
                <a:latin typeface="Arial" panose="020B0604020202020204" pitchFamily="34" charset="0"/>
              </a:rPr>
              <a:t> - Blood Cell ID: Current event</a:t>
            </a:r>
            <a:br>
              <a:rPr lang="en-US" sz="1400" dirty="0">
                <a:solidFill>
                  <a:srgbClr val="333333"/>
                </a:solidFill>
                <a:latin typeface="Arial" panose="020B0604020202020204" pitchFamily="34" charset="0"/>
              </a:rPr>
            </a:br>
            <a:r>
              <a:rPr lang="en-US" sz="1400" b="1" dirty="0">
                <a:solidFill>
                  <a:srgbClr val="333333"/>
                </a:solidFill>
                <a:latin typeface="Arial" panose="020B0604020202020204" pitchFamily="34" charset="0"/>
              </a:rPr>
              <a:t>CAP VPBS (Virtual Peripheral Blood Smear) 2020/1</a:t>
            </a:r>
            <a:r>
              <a:rPr lang="en-US" sz="1400" dirty="0">
                <a:solidFill>
                  <a:srgbClr val="333333"/>
                </a:solidFill>
                <a:latin typeface="Arial" panose="020B0604020202020204" pitchFamily="34" charset="0"/>
              </a:rPr>
              <a:t> - WBC Differential: Current event</a:t>
            </a:r>
            <a:br>
              <a:rPr lang="en-US" sz="1400" dirty="0">
                <a:solidFill>
                  <a:srgbClr val="333333"/>
                </a:solidFill>
                <a:latin typeface="Arial" panose="020B0604020202020204" pitchFamily="34" charset="0"/>
              </a:rPr>
            </a:br>
            <a:r>
              <a:rPr lang="en-US" sz="1400" b="1" dirty="0">
                <a:solidFill>
                  <a:srgbClr val="333333"/>
                </a:solidFill>
                <a:latin typeface="Arial" panose="020B0604020202020204" pitchFamily="34" charset="0"/>
              </a:rPr>
              <a:t>CAP D (Bacteriology) 2020/1</a:t>
            </a:r>
            <a:r>
              <a:rPr lang="en-US" sz="1400" dirty="0">
                <a:solidFill>
                  <a:srgbClr val="333333"/>
                </a:solidFill>
                <a:latin typeface="Arial" panose="020B0604020202020204" pitchFamily="34" charset="0"/>
              </a:rPr>
              <a:t> - Bacteria ID: Current event</a:t>
            </a:r>
            <a:br>
              <a:rPr lang="en-US" sz="1400" dirty="0">
                <a:solidFill>
                  <a:srgbClr val="333333"/>
                </a:solidFill>
                <a:latin typeface="Arial" panose="020B0604020202020204" pitchFamily="34" charset="0"/>
              </a:rPr>
            </a:br>
            <a:r>
              <a:rPr lang="en-US" sz="1400" b="1" dirty="0">
                <a:solidFill>
                  <a:srgbClr val="333333"/>
                </a:solidFill>
                <a:latin typeface="Arial" panose="020B0604020202020204" pitchFamily="34" charset="0"/>
              </a:rPr>
              <a:t>CAP CGL (Coagulation) 2020/1</a:t>
            </a:r>
            <a:r>
              <a:rPr lang="en-US" sz="1400" dirty="0">
                <a:solidFill>
                  <a:srgbClr val="333333"/>
                </a:solidFill>
                <a:latin typeface="Arial" panose="020B0604020202020204" pitchFamily="34" charset="0"/>
              </a:rPr>
              <a:t> - Activated PTT, quant: Current event</a:t>
            </a:r>
            <a:br>
              <a:rPr lang="en-US" sz="1400" dirty="0">
                <a:solidFill>
                  <a:srgbClr val="333333"/>
                </a:solidFill>
                <a:latin typeface="Arial" panose="020B0604020202020204" pitchFamily="34" charset="0"/>
              </a:rPr>
            </a:br>
            <a:r>
              <a:rPr lang="en-US" sz="1400" b="1" dirty="0">
                <a:solidFill>
                  <a:srgbClr val="333333"/>
                </a:solidFill>
                <a:latin typeface="Arial" panose="020B0604020202020204" pitchFamily="34" charset="0"/>
              </a:rPr>
              <a:t>CAP GH5I (HgbA1C International) 2020/1</a:t>
            </a:r>
            <a:r>
              <a:rPr lang="en-US" sz="1400" dirty="0">
                <a:solidFill>
                  <a:srgbClr val="333333"/>
                </a:solidFill>
                <a:latin typeface="Arial" panose="020B0604020202020204" pitchFamily="34" charset="0"/>
              </a:rPr>
              <a:t> - HBA1c %: Current event</a:t>
            </a:r>
            <a:br>
              <a:rPr lang="en-US" sz="1400" dirty="0">
                <a:solidFill>
                  <a:srgbClr val="333333"/>
                </a:solidFill>
                <a:latin typeface="Arial" panose="020B0604020202020204" pitchFamily="34" charset="0"/>
              </a:rPr>
            </a:br>
            <a:r>
              <a:rPr lang="en-US" sz="1400" b="1" dirty="0">
                <a:solidFill>
                  <a:srgbClr val="333333"/>
                </a:solidFill>
                <a:latin typeface="Arial" panose="020B0604020202020204" pitchFamily="34" charset="0"/>
              </a:rPr>
              <a:t>CAP C (Chemistry ) 2020/2</a:t>
            </a:r>
            <a:r>
              <a:rPr lang="en-US" sz="1400" dirty="0">
                <a:solidFill>
                  <a:srgbClr val="333333"/>
                </a:solidFill>
                <a:latin typeface="Arial" panose="020B0604020202020204" pitchFamily="34" charset="0"/>
              </a:rPr>
              <a:t> - Calcium, Cholesterol - LDL, measured, Cholesterol - Total: Current event</a:t>
            </a:r>
            <a:br>
              <a:rPr lang="en-US" sz="1400" dirty="0">
                <a:solidFill>
                  <a:srgbClr val="333333"/>
                </a:solidFill>
                <a:latin typeface="Arial" panose="020B0604020202020204" pitchFamily="34" charset="0"/>
              </a:rPr>
            </a:br>
            <a:r>
              <a:rPr lang="en-US" sz="1400" b="1" dirty="0">
                <a:solidFill>
                  <a:srgbClr val="333333"/>
                </a:solidFill>
                <a:latin typeface="Arial" panose="020B0604020202020204" pitchFamily="34" charset="0"/>
              </a:rPr>
              <a:t>CAP GH5I (HgbA1C International) 2020/2</a:t>
            </a:r>
            <a:r>
              <a:rPr lang="en-US" sz="1400" dirty="0">
                <a:solidFill>
                  <a:srgbClr val="333333"/>
                </a:solidFill>
                <a:latin typeface="Arial" panose="020B0604020202020204" pitchFamily="34" charset="0"/>
              </a:rPr>
              <a:t> - HBA1c %: Current event</a:t>
            </a:r>
            <a:br>
              <a:rPr lang="en-US" sz="1400" dirty="0">
                <a:solidFill>
                  <a:srgbClr val="333333"/>
                </a:solidFill>
                <a:latin typeface="Arial" panose="020B0604020202020204" pitchFamily="34" charset="0"/>
              </a:rPr>
            </a:br>
            <a:r>
              <a:rPr lang="en-US" sz="1400" b="1" dirty="0">
                <a:solidFill>
                  <a:srgbClr val="333333"/>
                </a:solidFill>
                <a:latin typeface="Arial" panose="020B0604020202020204" pitchFamily="34" charset="0"/>
              </a:rPr>
              <a:t>CAP VM (Viral Markers) 2020/2</a:t>
            </a:r>
            <a:r>
              <a:rPr lang="en-US" sz="1400" dirty="0">
                <a:solidFill>
                  <a:srgbClr val="333333"/>
                </a:solidFill>
                <a:latin typeface="Arial" panose="020B0604020202020204" pitchFamily="34" charset="0"/>
              </a:rPr>
              <a:t> - Anti-HBc (IgM): Current event</a:t>
            </a:r>
          </a:p>
          <a:p>
            <a:r>
              <a:rPr lang="en-US" sz="1400" dirty="0">
                <a:solidFill>
                  <a:srgbClr val="333333"/>
                </a:solidFill>
                <a:latin typeface="Arial" panose="020B0604020202020204" pitchFamily="34" charset="0"/>
              </a:rPr>
              <a:t/>
            </a:r>
            <a:br>
              <a:rPr lang="en-US" sz="1400" dirty="0">
                <a:solidFill>
                  <a:srgbClr val="333333"/>
                </a:solidFill>
                <a:latin typeface="Arial" panose="020B0604020202020204" pitchFamily="34" charset="0"/>
              </a:rPr>
            </a:br>
            <a:r>
              <a:rPr lang="en-US" sz="1400" dirty="0">
                <a:solidFill>
                  <a:srgbClr val="FF0000"/>
                </a:solidFill>
                <a:latin typeface="Arial" panose="020B0604020202020204" pitchFamily="34" charset="0"/>
              </a:rPr>
              <a:t>Please log in to </a:t>
            </a:r>
            <a:r>
              <a:rPr lang="en-US" sz="1400" dirty="0">
                <a:solidFill>
                  <a:srgbClr val="FF0000"/>
                </a:solidFill>
                <a:latin typeface="Arial" panose="020B0604020202020204" pitchFamily="34" charset="0"/>
                <a:hlinkClick r:id="rId3"/>
              </a:rPr>
              <a:t>psmile.org</a:t>
            </a:r>
            <a:r>
              <a:rPr lang="en-US" sz="1400" dirty="0">
                <a:solidFill>
                  <a:srgbClr val="FF0000"/>
                </a:solidFill>
                <a:latin typeface="Arial" panose="020B0604020202020204" pitchFamily="34" charset="0"/>
              </a:rPr>
              <a:t> to view your current pending investigations.</a:t>
            </a:r>
            <a:br>
              <a:rPr lang="en-US" sz="1400" dirty="0">
                <a:solidFill>
                  <a:srgbClr val="FF0000"/>
                </a:solidFill>
                <a:latin typeface="Arial" panose="020B0604020202020204" pitchFamily="34" charset="0"/>
              </a:rPr>
            </a:br>
            <a:r>
              <a:rPr lang="en-US" sz="1400" dirty="0">
                <a:solidFill>
                  <a:srgbClr val="333333"/>
                </a:solidFill>
                <a:latin typeface="Arial" panose="020B0604020202020204" pitchFamily="34" charset="0"/>
              </a:rPr>
              <a:t/>
            </a:r>
            <a:br>
              <a:rPr lang="en-US" sz="1400" dirty="0">
                <a:solidFill>
                  <a:srgbClr val="333333"/>
                </a:solidFill>
                <a:latin typeface="Arial" panose="020B0604020202020204" pitchFamily="34" charset="0"/>
              </a:rPr>
            </a:br>
            <a:r>
              <a:rPr lang="en-US" sz="1400" dirty="0">
                <a:solidFill>
                  <a:srgbClr val="333333"/>
                </a:solidFill>
                <a:latin typeface="Arial" panose="020B0604020202020204" pitchFamily="34" charset="0"/>
              </a:rPr>
              <a:t>Please contact me with any questions regarding EQA status or if you need assistance with investigation steps. Congratulations on your successful performance on this survey event.</a:t>
            </a:r>
            <a:endParaRPr lang="en-US" sz="1400" b="0" i="0" dirty="0">
              <a:solidFill>
                <a:srgbClr val="333333"/>
              </a:solidFill>
              <a:effectLst/>
              <a:latin typeface="Arial" panose="020B0604020202020204" pitchFamily="34" charset="0"/>
            </a:endParaRPr>
          </a:p>
        </p:txBody>
      </p:sp>
    </p:spTree>
    <p:extLst>
      <p:ext uri="{BB962C8B-B14F-4D97-AF65-F5344CB8AC3E}">
        <p14:creationId xmlns:p14="http://schemas.microsoft.com/office/powerpoint/2010/main" val="16685080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B5D5967-48AC-4FF1-825B-C4E764D9ED97}" type="slidenum">
              <a:rPr lang="en-US" smtClean="0"/>
              <a:t>5</a:t>
            </a:fld>
            <a:endParaRPr lang="en-US" dirty="0"/>
          </a:p>
        </p:txBody>
      </p:sp>
      <p:pic>
        <p:nvPicPr>
          <p:cNvPr id="7" name="Picture 6"/>
          <p:cNvPicPr>
            <a:picLocks noChangeAspect="1"/>
          </p:cNvPicPr>
          <p:nvPr/>
        </p:nvPicPr>
        <p:blipFill>
          <a:blip r:embed="rId4"/>
          <a:stretch>
            <a:fillRect/>
          </a:stretch>
        </p:blipFill>
        <p:spPr>
          <a:xfrm>
            <a:off x="1211528" y="772510"/>
            <a:ext cx="10218143" cy="4804377"/>
          </a:xfrm>
          <a:prstGeom prst="rect">
            <a:avLst/>
          </a:prstGeom>
        </p:spPr>
      </p:pic>
      <p:sp>
        <p:nvSpPr>
          <p:cNvPr id="8" name="Oval 7"/>
          <p:cNvSpPr/>
          <p:nvPr/>
        </p:nvSpPr>
        <p:spPr>
          <a:xfrm>
            <a:off x="9829801" y="1111468"/>
            <a:ext cx="1599870"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8534400" y="1003737"/>
            <a:ext cx="914400"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35422240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B5D5967-48AC-4FF1-825B-C4E764D9ED97}" type="slidenum">
              <a:rPr lang="en-US" smtClean="0"/>
              <a:t>6</a:t>
            </a:fld>
            <a:endParaRPr lang="en-US" dirty="0"/>
          </a:p>
        </p:txBody>
      </p:sp>
      <p:pic>
        <p:nvPicPr>
          <p:cNvPr id="5" name="Picture 4"/>
          <p:cNvPicPr>
            <a:picLocks noChangeAspect="1"/>
          </p:cNvPicPr>
          <p:nvPr/>
        </p:nvPicPr>
        <p:blipFill>
          <a:blip r:embed="rId3"/>
          <a:stretch>
            <a:fillRect/>
          </a:stretch>
        </p:blipFill>
        <p:spPr>
          <a:xfrm>
            <a:off x="2918732" y="335736"/>
            <a:ext cx="6413954" cy="5827637"/>
          </a:xfrm>
          <a:prstGeom prst="rect">
            <a:avLst/>
          </a:prstGeom>
        </p:spPr>
      </p:pic>
    </p:spTree>
    <p:extLst>
      <p:ext uri="{BB962C8B-B14F-4D97-AF65-F5344CB8AC3E}">
        <p14:creationId xmlns:p14="http://schemas.microsoft.com/office/powerpoint/2010/main" val="978911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B5D5967-48AC-4FF1-825B-C4E764D9ED97}" type="slidenum">
              <a:rPr lang="en-US" smtClean="0"/>
              <a:t>7</a:t>
            </a:fld>
            <a:endParaRPr lang="en-US" dirty="0"/>
          </a:p>
        </p:txBody>
      </p:sp>
      <p:pic>
        <p:nvPicPr>
          <p:cNvPr id="4" name="Picture 3"/>
          <p:cNvPicPr>
            <a:picLocks noChangeAspect="1"/>
          </p:cNvPicPr>
          <p:nvPr/>
        </p:nvPicPr>
        <p:blipFill>
          <a:blip r:embed="rId4"/>
          <a:stretch>
            <a:fillRect/>
          </a:stretch>
        </p:blipFill>
        <p:spPr>
          <a:xfrm>
            <a:off x="2476448" y="517458"/>
            <a:ext cx="7746024" cy="1674359"/>
          </a:xfrm>
          <a:prstGeom prst="rect">
            <a:avLst/>
          </a:prstGeom>
        </p:spPr>
      </p:pic>
      <p:pic>
        <p:nvPicPr>
          <p:cNvPr id="6" name="Picture 5"/>
          <p:cNvPicPr>
            <a:picLocks noChangeAspect="1"/>
          </p:cNvPicPr>
          <p:nvPr/>
        </p:nvPicPr>
        <p:blipFill>
          <a:blip r:embed="rId5"/>
          <a:stretch>
            <a:fillRect/>
          </a:stretch>
        </p:blipFill>
        <p:spPr>
          <a:xfrm>
            <a:off x="2182261" y="2551481"/>
            <a:ext cx="8487023" cy="2572439"/>
          </a:xfrm>
          <a:prstGeom prst="rect">
            <a:avLst/>
          </a:prstGeom>
        </p:spPr>
      </p:pic>
      <p:sp>
        <p:nvSpPr>
          <p:cNvPr id="5" name="Rounded Rectangle 4"/>
          <p:cNvSpPr/>
          <p:nvPr/>
        </p:nvSpPr>
        <p:spPr>
          <a:xfrm>
            <a:off x="1938130" y="2909290"/>
            <a:ext cx="9131003" cy="202518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26737889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B5D5967-48AC-4FF1-825B-C4E764D9ED97}" type="slidenum">
              <a:rPr lang="en-US" smtClean="0"/>
              <a:t>8</a:t>
            </a:fld>
            <a:endParaRPr lang="en-US" dirty="0"/>
          </a:p>
        </p:txBody>
      </p:sp>
      <p:pic>
        <p:nvPicPr>
          <p:cNvPr id="3" name="Picture 2"/>
          <p:cNvPicPr>
            <a:picLocks noChangeAspect="1"/>
          </p:cNvPicPr>
          <p:nvPr/>
        </p:nvPicPr>
        <p:blipFill>
          <a:blip r:embed="rId4"/>
          <a:stretch>
            <a:fillRect/>
          </a:stretch>
        </p:blipFill>
        <p:spPr>
          <a:xfrm>
            <a:off x="600075" y="1071562"/>
            <a:ext cx="10991850" cy="4714875"/>
          </a:xfrm>
          <a:prstGeom prst="rect">
            <a:avLst/>
          </a:prstGeom>
        </p:spPr>
      </p:pic>
      <p:sp>
        <p:nvSpPr>
          <p:cNvPr id="4" name="Oval 3"/>
          <p:cNvSpPr/>
          <p:nvPr/>
        </p:nvSpPr>
        <p:spPr>
          <a:xfrm>
            <a:off x="8661022" y="1262269"/>
            <a:ext cx="1245476"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flipV="1">
            <a:off x="8546624" y="3653873"/>
            <a:ext cx="1245476" cy="126599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10197662" y="3653873"/>
            <a:ext cx="1245476"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27813601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B5D5967-48AC-4FF1-825B-C4E764D9ED97}" type="slidenum">
              <a:rPr lang="en-US" smtClean="0"/>
              <a:t>9</a:t>
            </a:fld>
            <a:endParaRPr lang="en-US" dirty="0"/>
          </a:p>
        </p:txBody>
      </p:sp>
      <p:pic>
        <p:nvPicPr>
          <p:cNvPr id="3" name="Picture 2"/>
          <p:cNvPicPr>
            <a:picLocks noChangeAspect="1"/>
          </p:cNvPicPr>
          <p:nvPr/>
        </p:nvPicPr>
        <p:blipFill>
          <a:blip r:embed="rId3"/>
          <a:stretch>
            <a:fillRect/>
          </a:stretch>
        </p:blipFill>
        <p:spPr>
          <a:xfrm>
            <a:off x="442912" y="1509712"/>
            <a:ext cx="11306175" cy="3838575"/>
          </a:xfrm>
          <a:prstGeom prst="rect">
            <a:avLst/>
          </a:prstGeom>
        </p:spPr>
      </p:pic>
    </p:spTree>
    <p:extLst>
      <p:ext uri="{BB962C8B-B14F-4D97-AF65-F5344CB8AC3E}">
        <p14:creationId xmlns:p14="http://schemas.microsoft.com/office/powerpoint/2010/main" val="4414734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2.6"/>
</p:tagLst>
</file>

<file path=ppt/tags/tag10.xml><?xml version="1.0" encoding="utf-8"?>
<p:tagLst xmlns:a="http://schemas.openxmlformats.org/drawingml/2006/main" xmlns:r="http://schemas.openxmlformats.org/officeDocument/2006/relationships" xmlns:p="http://schemas.openxmlformats.org/presentationml/2006/main">
  <p:tag name="TIMING" val="|7.2|17.3"/>
</p:tagLst>
</file>

<file path=ppt/tags/tag11.xml><?xml version="1.0" encoding="utf-8"?>
<p:tagLst xmlns:a="http://schemas.openxmlformats.org/drawingml/2006/main" xmlns:r="http://schemas.openxmlformats.org/officeDocument/2006/relationships" xmlns:p="http://schemas.openxmlformats.org/presentationml/2006/main">
  <p:tag name="TIMING" val="|20.5|15.8|10.1|2.6|15.9"/>
</p:tagLst>
</file>

<file path=ppt/tags/tag12.xml><?xml version="1.0" encoding="utf-8"?>
<p:tagLst xmlns:a="http://schemas.openxmlformats.org/drawingml/2006/main" xmlns:r="http://schemas.openxmlformats.org/officeDocument/2006/relationships" xmlns:p="http://schemas.openxmlformats.org/presentationml/2006/main">
  <p:tag name="TIMING" val="|11|2.3|9.8"/>
</p:tagLst>
</file>

<file path=ppt/tags/tag13.xml><?xml version="1.0" encoding="utf-8"?>
<p:tagLst xmlns:a="http://schemas.openxmlformats.org/drawingml/2006/main" xmlns:r="http://schemas.openxmlformats.org/officeDocument/2006/relationships" xmlns:p="http://schemas.openxmlformats.org/presentationml/2006/main">
  <p:tag name="TIMING" val="|13.7"/>
</p:tagLst>
</file>

<file path=ppt/tags/tag14.xml><?xml version="1.0" encoding="utf-8"?>
<p:tagLst xmlns:a="http://schemas.openxmlformats.org/drawingml/2006/main" xmlns:r="http://schemas.openxmlformats.org/officeDocument/2006/relationships" xmlns:p="http://schemas.openxmlformats.org/presentationml/2006/main">
  <p:tag name="TIMING" val="|15.1|7.4|11.9"/>
</p:tagLst>
</file>

<file path=ppt/tags/tag2.xml><?xml version="1.0" encoding="utf-8"?>
<p:tagLst xmlns:a="http://schemas.openxmlformats.org/drawingml/2006/main" xmlns:r="http://schemas.openxmlformats.org/officeDocument/2006/relationships" xmlns:p="http://schemas.openxmlformats.org/presentationml/2006/main">
  <p:tag name="TIMING" val="|9.5|11.9"/>
</p:tagLst>
</file>

<file path=ppt/tags/tag3.xml><?xml version="1.0" encoding="utf-8"?>
<p:tagLst xmlns:a="http://schemas.openxmlformats.org/drawingml/2006/main" xmlns:r="http://schemas.openxmlformats.org/officeDocument/2006/relationships" xmlns:p="http://schemas.openxmlformats.org/presentationml/2006/main">
  <p:tag name="TIMING" val="|30.5|6.3|8.5"/>
</p:tagLst>
</file>

<file path=ppt/tags/tag4.xml><?xml version="1.0" encoding="utf-8"?>
<p:tagLst xmlns:a="http://schemas.openxmlformats.org/drawingml/2006/main" xmlns:r="http://schemas.openxmlformats.org/officeDocument/2006/relationships" xmlns:p="http://schemas.openxmlformats.org/presentationml/2006/main">
  <p:tag name="TIMING" val="|7.3|2.6|4.7|5.6|14.4|3.8|2.7|2.9|6.1"/>
</p:tagLst>
</file>

<file path=ppt/tags/tag5.xml><?xml version="1.0" encoding="utf-8"?>
<p:tagLst xmlns:a="http://schemas.openxmlformats.org/drawingml/2006/main" xmlns:r="http://schemas.openxmlformats.org/officeDocument/2006/relationships" xmlns:p="http://schemas.openxmlformats.org/presentationml/2006/main">
  <p:tag name="TIMING" val="|10.3|3|2.5|1.8|6.7|10.7"/>
</p:tagLst>
</file>

<file path=ppt/tags/tag6.xml><?xml version="1.0" encoding="utf-8"?>
<p:tagLst xmlns:a="http://schemas.openxmlformats.org/drawingml/2006/main" xmlns:r="http://schemas.openxmlformats.org/officeDocument/2006/relationships" xmlns:p="http://schemas.openxmlformats.org/presentationml/2006/main">
  <p:tag name="TIMING" val="|13.3|67.6|0.8|11.9|10.2|6.2"/>
</p:tagLst>
</file>

<file path=ppt/tags/tag7.xml><?xml version="1.0" encoding="utf-8"?>
<p:tagLst xmlns:a="http://schemas.openxmlformats.org/drawingml/2006/main" xmlns:r="http://schemas.openxmlformats.org/officeDocument/2006/relationships" xmlns:p="http://schemas.openxmlformats.org/presentationml/2006/main">
  <p:tag name="TIMING" val="|2.7|3.3"/>
</p:tagLst>
</file>

<file path=ppt/tags/tag8.xml><?xml version="1.0" encoding="utf-8"?>
<p:tagLst xmlns:a="http://schemas.openxmlformats.org/drawingml/2006/main" xmlns:r="http://schemas.openxmlformats.org/officeDocument/2006/relationships" xmlns:p="http://schemas.openxmlformats.org/presentationml/2006/main">
  <p:tag name="TIMING" val="|6.9|1.9|1.4"/>
</p:tagLst>
</file>

<file path=ppt/tags/tag9.xml><?xml version="1.0" encoding="utf-8"?>
<p:tagLst xmlns:a="http://schemas.openxmlformats.org/drawingml/2006/main" xmlns:r="http://schemas.openxmlformats.org/officeDocument/2006/relationships" xmlns:p="http://schemas.openxmlformats.org/presentationml/2006/main">
  <p:tag name="TIMING" val="|60.2"/>
</p:tagLst>
</file>

<file path=ppt/theme/theme1.xml><?xml version="1.0" encoding="utf-8"?>
<a:theme xmlns:a="http://schemas.openxmlformats.org/drawingml/2006/main" name="SMIL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MILE" id="{2B4EBA4C-161B-4A3F-A021-B2B14E2AF48D}" vid="{C21B160B-4645-4E3D-83ED-5ADEBC249ED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495</TotalTime>
  <Words>1915</Words>
  <Application>Microsoft Office PowerPoint</Application>
  <PresentationFormat>Widescreen</PresentationFormat>
  <Paragraphs>151</Paragraphs>
  <Slides>32</Slides>
  <Notes>32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vt:lpstr>
      <vt:lpstr>Calibri</vt:lpstr>
      <vt:lpstr>Calibri Light</vt:lpstr>
      <vt:lpstr>SMILE</vt:lpstr>
      <vt:lpstr>PowerPoint Presentation</vt:lpstr>
      <vt:lpstr>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Heidi Hanes</dc:creator>
  <cp:lastModifiedBy>Heidi Hanes</cp:lastModifiedBy>
  <cp:revision>32</cp:revision>
  <cp:lastPrinted>2020-10-06T19:10:55Z</cp:lastPrinted>
  <dcterms:modified xsi:type="dcterms:W3CDTF">2021-12-20T14:10:43Z</dcterms:modified>
</cp:coreProperties>
</file>